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44"/>
  </p:notesMasterIdLst>
  <p:handoutMasterIdLst>
    <p:handoutMasterId r:id="rId45"/>
  </p:handoutMasterIdLst>
  <p:sldIdLst>
    <p:sldId id="424" r:id="rId2"/>
    <p:sldId id="426" r:id="rId3"/>
    <p:sldId id="447" r:id="rId4"/>
    <p:sldId id="448" r:id="rId5"/>
    <p:sldId id="427" r:id="rId6"/>
    <p:sldId id="428" r:id="rId7"/>
    <p:sldId id="390" r:id="rId8"/>
    <p:sldId id="303" r:id="rId9"/>
    <p:sldId id="444" r:id="rId10"/>
    <p:sldId id="305" r:id="rId11"/>
    <p:sldId id="309" r:id="rId12"/>
    <p:sldId id="310" r:id="rId13"/>
    <p:sldId id="430" r:id="rId14"/>
    <p:sldId id="311" r:id="rId15"/>
    <p:sldId id="312" r:id="rId16"/>
    <p:sldId id="313" r:id="rId17"/>
    <p:sldId id="431" r:id="rId18"/>
    <p:sldId id="345" r:id="rId19"/>
    <p:sldId id="432" r:id="rId20"/>
    <p:sldId id="332" r:id="rId21"/>
    <p:sldId id="333" r:id="rId22"/>
    <p:sldId id="355" r:id="rId23"/>
    <p:sldId id="433" r:id="rId24"/>
    <p:sldId id="335" r:id="rId25"/>
    <p:sldId id="357" r:id="rId26"/>
    <p:sldId id="435" r:id="rId27"/>
    <p:sldId id="436" r:id="rId28"/>
    <p:sldId id="445" r:id="rId29"/>
    <p:sldId id="434" r:id="rId30"/>
    <p:sldId id="359" r:id="rId31"/>
    <p:sldId id="360" r:id="rId32"/>
    <p:sldId id="336" r:id="rId33"/>
    <p:sldId id="337" r:id="rId34"/>
    <p:sldId id="338" r:id="rId35"/>
    <p:sldId id="347" r:id="rId36"/>
    <p:sldId id="392" r:id="rId37"/>
    <p:sldId id="394" r:id="rId38"/>
    <p:sldId id="398" r:id="rId39"/>
    <p:sldId id="395" r:id="rId40"/>
    <p:sldId id="396" r:id="rId41"/>
    <p:sldId id="397" r:id="rId42"/>
    <p:sldId id="437" r:id="rId43"/>
  </p:sldIdLst>
  <p:sldSz cx="12192000" cy="6858000"/>
  <p:notesSz cx="7315200" cy="9601200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F00"/>
    <a:srgbClr val="3333FF"/>
    <a:srgbClr val="FF3300"/>
    <a:srgbClr val="CC00CC"/>
    <a:srgbClr val="FFCC00"/>
    <a:srgbClr val="FF9999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7" autoAdjust="0"/>
    <p:restoredTop sz="82329" autoAdjust="0"/>
  </p:normalViewPr>
  <p:slideViewPr>
    <p:cSldViewPr>
      <p:cViewPr varScale="1">
        <p:scale>
          <a:sx n="68" d="100"/>
          <a:sy n="68" d="100"/>
        </p:scale>
        <p:origin x="1027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C3576A76-EAAE-494F-9F7F-EC8DD1141B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993E6AE6-BA58-4D01-BFA7-9066FA1BC5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73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endParaRPr lang="en-US" dirty="0"/>
          </a:p>
          <a:p>
            <a:r>
              <a:rPr lang="en-US" dirty="0"/>
              <a:t>Draw network</a:t>
            </a:r>
          </a:p>
          <a:p>
            <a:r>
              <a:rPr lang="en-US" dirty="0"/>
              <a:t>Specify</a:t>
            </a:r>
            <a:r>
              <a:rPr lang="en-US" baseline="0" dirty="0"/>
              <a:t> the CPTs</a:t>
            </a:r>
          </a:p>
          <a:p>
            <a:r>
              <a:rPr lang="en-US" baseline="0" dirty="0"/>
              <a:t>Then query, e.g., Mary Calls --- not something we specified, inference computed this for us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+e) = ?</a:t>
            </a:r>
          </a:p>
          <a:p>
            <a:endParaRPr lang="en-US" baseline="0" dirty="0"/>
          </a:p>
          <a:p>
            <a:pPr marL="171450" indent="-171450">
              <a:buFont typeface="Wingdings" charset="0"/>
              <a:buChar char="à"/>
            </a:pPr>
            <a:r>
              <a:rPr lang="en-US" baseline="0" dirty="0">
                <a:sym typeface="Wingdings"/>
              </a:rPr>
              <a:t>Independence</a:t>
            </a:r>
          </a:p>
          <a:p>
            <a:pPr marL="171450" indent="-171450">
              <a:buFont typeface="Wingdings" charset="0"/>
              <a:buChar char="à"/>
            </a:pPr>
            <a:endParaRPr lang="en-US" baseline="0" dirty="0">
              <a:sym typeface="Wingdings"/>
            </a:endParaRPr>
          </a:p>
          <a:p>
            <a:r>
              <a:rPr lang="en-US" baseline="0" dirty="0"/>
              <a:t>P(B) = ?</a:t>
            </a:r>
          </a:p>
          <a:p>
            <a:r>
              <a:rPr lang="en-US" baseline="0" dirty="0"/>
              <a:t>P(B | +m) = ?</a:t>
            </a: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endParaRPr lang="en-US" baseline="0" dirty="0">
              <a:sym typeface="Wingdings"/>
            </a:endParaRPr>
          </a:p>
          <a:p>
            <a:pPr marL="0" indent="0">
              <a:buFont typeface="Wingdings" charset="0"/>
              <a:buNone/>
            </a:pPr>
            <a:r>
              <a:rPr lang="en-US" baseline="0" dirty="0">
                <a:sym typeface="Wingdings"/>
              </a:rPr>
              <a:t>Show explaining away</a:t>
            </a:r>
          </a:p>
          <a:p>
            <a:pPr marL="0" indent="0">
              <a:buFont typeface="Wingdings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7DE18D-B477-5540-A418-45080CBABE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2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0F13DAB-E8A7-49D8-9B00-67FF064195A2}" type="slidenum">
              <a:rPr lang="en-US" sz="1300"/>
              <a:pPr eaLnBrk="1" hangingPunct="1"/>
              <a:t>14</a:t>
            </a:fld>
            <a:endParaRPr 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6AE6-BA58-4D01-BFA7-9066FA1BC52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6FBDBA-8484-455D-B245-CB37572AF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F2AE3-E00A-49E3-84D4-020B69DEF9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D293A6-559F-4294-A2FB-84D948A638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1BBA2E-7FD9-46B8-A226-C36B49A97B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21409C-11F8-4378-A9C8-ED515D87E57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CF41DF-D8B8-41F6-9DEF-CF73457948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BCC272-083A-4C84-813A-D9CF7008B0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0B74DA-79AF-4B05-95C9-B7F6D7E3AF6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FD908-86D3-45AB-ADF7-3B2458B2F4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654A4C-ECA7-4D89-B689-5883706A9C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13666-7D53-408E-8CAE-D86E2DAC0D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fld id="{741FC258-4C93-4B3A-BC1B-47590C715D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25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4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4" Type="http://schemas.openxmlformats.org/officeDocument/2006/relationships/tags" Target="../tags/tag26.xml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29.xml"/><Relationship Id="rId7" Type="http://schemas.openxmlformats.org/officeDocument/2006/relationships/image" Target="../media/image49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tags" Target="../tags/tag32.xml"/><Relationship Id="rId7" Type="http://schemas.openxmlformats.org/officeDocument/2006/relationships/image" Target="../media/image57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6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image" Target="../media/image6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image" Target="../media/image64.png"/><Relationship Id="rId5" Type="http://schemas.openxmlformats.org/officeDocument/2006/relationships/tags" Target="../tags/tag37.xml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tags" Target="../tags/tag36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42.xml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3.png"/><Relationship Id="rId5" Type="http://schemas.openxmlformats.org/officeDocument/2006/relationships/tags" Target="../tags/tag44.xml"/><Relationship Id="rId10" Type="http://schemas.openxmlformats.org/officeDocument/2006/relationships/image" Target="../media/image72.png"/><Relationship Id="rId4" Type="http://schemas.openxmlformats.org/officeDocument/2006/relationships/tags" Target="../tags/tag43.xml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8.png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7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7.png"/><Relationship Id="rId5" Type="http://schemas.openxmlformats.org/officeDocument/2006/relationships/tags" Target="../tags/tag49.xml"/><Relationship Id="rId10" Type="http://schemas.openxmlformats.org/officeDocument/2006/relationships/image" Target="../media/image55.png"/><Relationship Id="rId4" Type="http://schemas.openxmlformats.org/officeDocument/2006/relationships/tags" Target="../tags/tag48.xml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53.xml"/><Relationship Id="rId7" Type="http://schemas.openxmlformats.org/officeDocument/2006/relationships/image" Target="../media/image80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73.png"/><Relationship Id="rId5" Type="http://schemas.openxmlformats.org/officeDocument/2006/relationships/image" Target="../media/image79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56.xml"/><Relationship Id="rId7" Type="http://schemas.openxmlformats.org/officeDocument/2006/relationships/image" Target="../media/image84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image" Target="../media/image57.png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image" Target="../media/image77.png"/><Relationship Id="rId17" Type="http://schemas.openxmlformats.org/officeDocument/2006/relationships/image" Target="../media/image84.png"/><Relationship Id="rId2" Type="http://schemas.openxmlformats.org/officeDocument/2006/relationships/tags" Target="../tags/tag58.xml"/><Relationship Id="rId16" Type="http://schemas.openxmlformats.org/officeDocument/2006/relationships/image" Target="../media/image90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89.png"/><Relationship Id="rId5" Type="http://schemas.openxmlformats.org/officeDocument/2006/relationships/tags" Target="../tags/tag61.xml"/><Relationship Id="rId15" Type="http://schemas.openxmlformats.org/officeDocument/2006/relationships/image" Target="../media/image55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2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64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3.png"/><Relationship Id="rId5" Type="http://schemas.openxmlformats.org/officeDocument/2006/relationships/tags" Target="../tags/tag70.xml"/><Relationship Id="rId15" Type="http://schemas.openxmlformats.org/officeDocument/2006/relationships/image" Target="../media/image94.png"/><Relationship Id="rId10" Type="http://schemas.openxmlformats.org/officeDocument/2006/relationships/image" Target="../media/image62.png"/><Relationship Id="rId4" Type="http://schemas.openxmlformats.org/officeDocument/2006/relationships/tags" Target="../tags/tag69.xml"/><Relationship Id="rId9" Type="http://schemas.openxmlformats.org/officeDocument/2006/relationships/image" Target="../media/image91.png"/><Relationship Id="rId1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94.png"/><Relationship Id="rId5" Type="http://schemas.openxmlformats.org/officeDocument/2006/relationships/image" Target="../media/image95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9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image" Target="../media/image101.png"/><Relationship Id="rId26" Type="http://schemas.openxmlformats.org/officeDocument/2006/relationships/image" Target="../media/image108.png"/><Relationship Id="rId3" Type="http://schemas.openxmlformats.org/officeDocument/2006/relationships/tags" Target="../tags/tag79.xml"/><Relationship Id="rId21" Type="http://schemas.openxmlformats.org/officeDocument/2006/relationships/image" Target="../media/image104.png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07.png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image" Target="../media/image103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70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image" Target="../media/image106.png"/><Relationship Id="rId28" Type="http://schemas.openxmlformats.org/officeDocument/2006/relationships/image" Target="../media/image110.png"/><Relationship Id="rId10" Type="http://schemas.openxmlformats.org/officeDocument/2006/relationships/tags" Target="../tags/tag86.xml"/><Relationship Id="rId19" Type="http://schemas.openxmlformats.org/officeDocument/2006/relationships/image" Target="../media/image102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image" Target="../media/image105.png"/><Relationship Id="rId27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tags" Target="../tags/tag105.xml"/><Relationship Id="rId18" Type="http://schemas.openxmlformats.org/officeDocument/2006/relationships/image" Target="../media/image70.png"/><Relationship Id="rId26" Type="http://schemas.openxmlformats.org/officeDocument/2006/relationships/image" Target="../media/image114.png"/><Relationship Id="rId3" Type="http://schemas.openxmlformats.org/officeDocument/2006/relationships/tags" Target="../tags/tag95.xml"/><Relationship Id="rId21" Type="http://schemas.openxmlformats.org/officeDocument/2006/relationships/image" Target="../media/image109.png"/><Relationship Id="rId7" Type="http://schemas.openxmlformats.org/officeDocument/2006/relationships/tags" Target="../tags/tag99.xml"/><Relationship Id="rId12" Type="http://schemas.openxmlformats.org/officeDocument/2006/relationships/tags" Target="../tags/tag10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113.png"/><Relationship Id="rId2" Type="http://schemas.openxmlformats.org/officeDocument/2006/relationships/tags" Target="../tags/tag94.xml"/><Relationship Id="rId16" Type="http://schemas.openxmlformats.org/officeDocument/2006/relationships/tags" Target="../tags/tag108.xml"/><Relationship Id="rId20" Type="http://schemas.openxmlformats.org/officeDocument/2006/relationships/image" Target="../media/image111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112.png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image" Target="../media/image106.png"/><Relationship Id="rId10" Type="http://schemas.openxmlformats.org/officeDocument/2006/relationships/tags" Target="../tags/tag102.xml"/><Relationship Id="rId19" Type="http://schemas.openxmlformats.org/officeDocument/2006/relationships/image" Target="../media/image107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102.png"/><Relationship Id="rId27" Type="http://schemas.openxmlformats.org/officeDocument/2006/relationships/image" Target="../media/image1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111.xml"/><Relationship Id="rId7" Type="http://schemas.openxmlformats.org/officeDocument/2006/relationships/image" Target="../media/image116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9.png"/><Relationship Id="rId4" Type="http://schemas.openxmlformats.org/officeDocument/2006/relationships/tags" Target="../tags/tag112.xml"/><Relationship Id="rId9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5.png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image" Target="../media/image104.png"/><Relationship Id="rId2" Type="http://schemas.openxmlformats.org/officeDocument/2006/relationships/tags" Target="../tags/tag114.xml"/><Relationship Id="rId16" Type="http://schemas.openxmlformats.org/officeDocument/2006/relationships/image" Target="../media/image110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103.png"/><Relationship Id="rId5" Type="http://schemas.openxmlformats.org/officeDocument/2006/relationships/tags" Target="../tags/tag117.xml"/><Relationship Id="rId15" Type="http://schemas.openxmlformats.org/officeDocument/2006/relationships/image" Target="../media/image120.png"/><Relationship Id="rId10" Type="http://schemas.openxmlformats.org/officeDocument/2006/relationships/image" Target="../media/image102.png"/><Relationship Id="rId4" Type="http://schemas.openxmlformats.org/officeDocument/2006/relationships/tags" Target="../tags/tag116.xml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tags" Target="../tags/tag121.xml"/><Relationship Id="rId16" Type="http://schemas.openxmlformats.org/officeDocument/2006/relationships/image" Target="../media/image126.png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11" Type="http://schemas.openxmlformats.org/officeDocument/2006/relationships/image" Target="../media/image121.png"/><Relationship Id="rId5" Type="http://schemas.openxmlformats.org/officeDocument/2006/relationships/tags" Target="../tags/tag124.xml"/><Relationship Id="rId15" Type="http://schemas.openxmlformats.org/officeDocument/2006/relationships/image" Target="../media/image12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9.png"/><Relationship Id="rId4" Type="http://schemas.openxmlformats.org/officeDocument/2006/relationships/tags" Target="../tags/tag123.xml"/><Relationship Id="rId9" Type="http://schemas.openxmlformats.org/officeDocument/2006/relationships/tags" Target="../tags/tag128.xml"/><Relationship Id="rId1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125.png"/><Relationship Id="rId17" Type="http://schemas.openxmlformats.org/officeDocument/2006/relationships/image" Target="../media/image131.png"/><Relationship Id="rId2" Type="http://schemas.openxmlformats.org/officeDocument/2006/relationships/tags" Target="../tags/tag130.xml"/><Relationship Id="rId16" Type="http://schemas.openxmlformats.org/officeDocument/2006/relationships/image" Target="../media/image130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image" Target="../media/image124.png"/><Relationship Id="rId5" Type="http://schemas.openxmlformats.org/officeDocument/2006/relationships/tags" Target="../tags/tag133.xml"/><Relationship Id="rId15" Type="http://schemas.openxmlformats.org/officeDocument/2006/relationships/image" Target="../media/image12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33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1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26" Type="http://schemas.openxmlformats.org/officeDocument/2006/relationships/tags" Target="../tags/tag163.xml"/><Relationship Id="rId39" Type="http://schemas.openxmlformats.org/officeDocument/2006/relationships/image" Target="../media/image137.png"/><Relationship Id="rId21" Type="http://schemas.openxmlformats.org/officeDocument/2006/relationships/tags" Target="../tags/tag158.xml"/><Relationship Id="rId34" Type="http://schemas.openxmlformats.org/officeDocument/2006/relationships/image" Target="../media/image125.png"/><Relationship Id="rId42" Type="http://schemas.openxmlformats.org/officeDocument/2006/relationships/image" Target="../media/image129.png"/><Relationship Id="rId47" Type="http://schemas.openxmlformats.org/officeDocument/2006/relationships/image" Target="../media/image143.png"/><Relationship Id="rId50" Type="http://schemas.openxmlformats.org/officeDocument/2006/relationships/image" Target="../media/image146.png"/><Relationship Id="rId55" Type="http://schemas.openxmlformats.org/officeDocument/2006/relationships/image" Target="../media/image151.png"/><Relationship Id="rId63" Type="http://schemas.openxmlformats.org/officeDocument/2006/relationships/image" Target="../media/image159.png"/><Relationship Id="rId7" Type="http://schemas.openxmlformats.org/officeDocument/2006/relationships/tags" Target="../tags/tag144.xml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tags" Target="../tags/tag157.xml"/><Relationship Id="rId29" Type="http://schemas.openxmlformats.org/officeDocument/2006/relationships/tags" Target="../tags/tag166.xml"/><Relationship Id="rId41" Type="http://schemas.openxmlformats.org/officeDocument/2006/relationships/image" Target="../media/image138.png"/><Relationship Id="rId54" Type="http://schemas.openxmlformats.org/officeDocument/2006/relationships/image" Target="../media/image150.png"/><Relationship Id="rId62" Type="http://schemas.openxmlformats.org/officeDocument/2006/relationships/image" Target="../media/image158.png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tags" Target="../tags/tag161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135.png"/><Relationship Id="rId40" Type="http://schemas.openxmlformats.org/officeDocument/2006/relationships/image" Target="../media/image123.png"/><Relationship Id="rId45" Type="http://schemas.openxmlformats.org/officeDocument/2006/relationships/image" Target="../media/image141.png"/><Relationship Id="rId53" Type="http://schemas.openxmlformats.org/officeDocument/2006/relationships/image" Target="../media/image149.png"/><Relationship Id="rId58" Type="http://schemas.openxmlformats.org/officeDocument/2006/relationships/image" Target="../media/image154.png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tags" Target="../tags/tag160.xml"/><Relationship Id="rId28" Type="http://schemas.openxmlformats.org/officeDocument/2006/relationships/tags" Target="../tags/tag165.xml"/><Relationship Id="rId36" Type="http://schemas.openxmlformats.org/officeDocument/2006/relationships/image" Target="../media/image134.png"/><Relationship Id="rId49" Type="http://schemas.openxmlformats.org/officeDocument/2006/relationships/image" Target="../media/image145.png"/><Relationship Id="rId57" Type="http://schemas.openxmlformats.org/officeDocument/2006/relationships/image" Target="../media/image153.png"/><Relationship Id="rId61" Type="http://schemas.openxmlformats.org/officeDocument/2006/relationships/image" Target="../media/image157.png"/><Relationship Id="rId10" Type="http://schemas.openxmlformats.org/officeDocument/2006/relationships/tags" Target="../tags/tag147.xml"/><Relationship Id="rId19" Type="http://schemas.openxmlformats.org/officeDocument/2006/relationships/tags" Target="../tags/tag156.xml"/><Relationship Id="rId31" Type="http://schemas.openxmlformats.org/officeDocument/2006/relationships/tags" Target="../tags/tag168.xml"/><Relationship Id="rId44" Type="http://schemas.openxmlformats.org/officeDocument/2006/relationships/image" Target="../media/image140.png"/><Relationship Id="rId52" Type="http://schemas.openxmlformats.org/officeDocument/2006/relationships/image" Target="../media/image148.png"/><Relationship Id="rId60" Type="http://schemas.openxmlformats.org/officeDocument/2006/relationships/image" Target="../media/image156.png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tags" Target="../tags/tag159.xml"/><Relationship Id="rId27" Type="http://schemas.openxmlformats.org/officeDocument/2006/relationships/tags" Target="../tags/tag164.xml"/><Relationship Id="rId30" Type="http://schemas.openxmlformats.org/officeDocument/2006/relationships/tags" Target="../tags/tag167.xml"/><Relationship Id="rId35" Type="http://schemas.openxmlformats.org/officeDocument/2006/relationships/image" Target="../media/image126.png"/><Relationship Id="rId43" Type="http://schemas.openxmlformats.org/officeDocument/2006/relationships/image" Target="../media/image139.png"/><Relationship Id="rId48" Type="http://schemas.openxmlformats.org/officeDocument/2006/relationships/image" Target="../media/image144.png"/><Relationship Id="rId56" Type="http://schemas.openxmlformats.org/officeDocument/2006/relationships/image" Target="../media/image152.png"/><Relationship Id="rId8" Type="http://schemas.openxmlformats.org/officeDocument/2006/relationships/tags" Target="../tags/tag145.xml"/><Relationship Id="rId51" Type="http://schemas.openxmlformats.org/officeDocument/2006/relationships/image" Target="../media/image147.png"/><Relationship Id="rId3" Type="http://schemas.openxmlformats.org/officeDocument/2006/relationships/tags" Target="../tags/tag140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tags" Target="../tags/tag162.xml"/><Relationship Id="rId33" Type="http://schemas.openxmlformats.org/officeDocument/2006/relationships/image" Target="../media/image127.png"/><Relationship Id="rId38" Type="http://schemas.openxmlformats.org/officeDocument/2006/relationships/image" Target="../media/image136.png"/><Relationship Id="rId46" Type="http://schemas.openxmlformats.org/officeDocument/2006/relationships/image" Target="../media/image142.png"/><Relationship Id="rId59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8.xml"/><Relationship Id="rId7" Type="http://schemas.openxmlformats.org/officeDocument/2006/relationships/image" Target="../media/image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13.xml"/><Relationship Id="rId21" Type="http://schemas.openxmlformats.org/officeDocument/2006/relationships/image" Target="../media/image25.png"/><Relationship Id="rId7" Type="http://schemas.openxmlformats.org/officeDocument/2006/relationships/tags" Target="../tags/tag17.xml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tags" Target="../tags/tag1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15" Type="http://schemas.openxmlformats.org/officeDocument/2006/relationships/image" Target="../media/image19.png"/><Relationship Id="rId23" Type="http://schemas.openxmlformats.org/officeDocument/2006/relationships/image" Target="../media/image27.emf"/><Relationship Id="rId10" Type="http://schemas.openxmlformats.org/officeDocument/2006/relationships/tags" Target="../tags/tag20.xml"/><Relationship Id="rId19" Type="http://schemas.openxmlformats.org/officeDocument/2006/relationships/image" Target="../media/image23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Bayes’ Nets: Inference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33600"/>
            <a:ext cx="6886665" cy="3525166"/>
          </a:xfrm>
          <a:prstGeom prst="rect">
            <a:avLst/>
          </a:prstGeom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66775" y="5634590"/>
            <a:ext cx="10639425" cy="103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Instructors: David Suter and </a:t>
            </a:r>
            <a:r>
              <a:rPr lang="en-US" dirty="0" err="1">
                <a:latin typeface="Calibri"/>
                <a:cs typeface="Calibri"/>
              </a:rPr>
              <a:t>Qince</a:t>
            </a:r>
            <a:r>
              <a:rPr lang="en-US" dirty="0">
                <a:latin typeface="Calibri"/>
                <a:cs typeface="Calibri"/>
              </a:rPr>
              <a:t> Li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Course Delivered @ Harbin Institute of Technology</a:t>
            </a:r>
          </a:p>
          <a:p>
            <a:pPr algn="ctr">
              <a:spcBef>
                <a:spcPct val="50000"/>
              </a:spcBef>
            </a:pPr>
            <a:r>
              <a:rPr lang="en-US" sz="1200" dirty="0">
                <a:latin typeface="Calibri"/>
                <a:cs typeface="Calibri"/>
              </a:rPr>
              <a:t>[Many slides adapted from those created by Dan Klein and Pieter Abbeel for CS188 Intro to AI at UC Berkeley. Some others from colleagues at Adelaide University.]</a:t>
            </a:r>
          </a:p>
        </p:txBody>
      </p:sp>
    </p:spTree>
    <p:extLst>
      <p:ext uri="{BB962C8B-B14F-4D97-AF65-F5344CB8AC3E}">
        <p14:creationId xmlns:p14="http://schemas.microsoft.com/office/powerpoint/2010/main" val="217835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in Bayes’ Net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73914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Given unlimited time, inference in BNs is easy</a:t>
            </a:r>
          </a:p>
          <a:p>
            <a:pPr lvl="7"/>
            <a:endParaRPr lang="en-US" sz="5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Reminder of inference by enumeration by example:</a:t>
            </a: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8360174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10468306" y="1303999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1" name="Oval 4"/>
          <p:cNvSpPr>
            <a:spLocks noChangeArrowheads="1"/>
          </p:cNvSpPr>
          <p:nvPr/>
        </p:nvSpPr>
        <p:spPr bwMode="auto">
          <a:xfrm>
            <a:off x="9457653" y="2415866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10583206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8527913" y="3670658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24" name="AutoShape 6"/>
          <p:cNvCxnSpPr>
            <a:cxnSpLocks noChangeShapeType="1"/>
            <a:endCxn id="22" idx="1"/>
          </p:cNvCxnSpPr>
          <p:nvPr/>
        </p:nvCxnSpPr>
        <p:spPr bwMode="auto">
          <a:xfrm>
            <a:off x="10111369" y="3072138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AutoShape 6"/>
          <p:cNvCxnSpPr>
            <a:cxnSpLocks noChangeShapeType="1"/>
            <a:endCxn id="23" idx="7"/>
          </p:cNvCxnSpPr>
          <p:nvPr/>
        </p:nvCxnSpPr>
        <p:spPr bwMode="auto">
          <a:xfrm flipH="1">
            <a:off x="9178321" y="3072138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AutoShape 6"/>
          <p:cNvCxnSpPr>
            <a:cxnSpLocks noChangeShapeType="1"/>
            <a:stCxn id="20" idx="3"/>
            <a:endCxn id="21" idx="7"/>
          </p:cNvCxnSpPr>
          <p:nvPr/>
        </p:nvCxnSpPr>
        <p:spPr bwMode="auto">
          <a:xfrm flipH="1">
            <a:off x="10108061" y="1954407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AutoShape 6"/>
          <p:cNvCxnSpPr>
            <a:cxnSpLocks noChangeShapeType="1"/>
            <a:stCxn id="19" idx="5"/>
            <a:endCxn id="21" idx="1"/>
          </p:cNvCxnSpPr>
          <p:nvPr/>
        </p:nvCxnSpPr>
        <p:spPr bwMode="auto">
          <a:xfrm>
            <a:off x="9010582" y="1954407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14600"/>
            <a:ext cx="2362200" cy="370345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438400"/>
            <a:ext cx="3048000" cy="407133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352800"/>
            <a:ext cx="3390249" cy="72648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419600"/>
            <a:ext cx="6324600" cy="765759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400"/>
            <a:ext cx="12192000" cy="708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 by Enumeration?</a:t>
            </a:r>
          </a:p>
        </p:txBody>
      </p:sp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00200"/>
            <a:ext cx="6380163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019800"/>
            <a:ext cx="71628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Inference by Enumeration vs. Variable Elimination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5867400" cy="1295400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Why is inference by enumeration so slow?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You join up the whole joint distribution before you sum out the hidden variables</a:t>
            </a: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5181600" cy="3454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096000" y="1219200"/>
            <a:ext cx="60960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Idea: interleave joining and marginalizing!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Called </a:t>
            </a: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altLang="ja-JP" sz="2000" dirty="0">
                <a:latin typeface="Calibri"/>
                <a:cs typeface="Calibri"/>
              </a:rPr>
              <a:t>Variable Elimination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endParaRPr lang="en-US" altLang="ja-JP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Still NP-hard, but usually much faster than inference by enumeration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r>
              <a:rPr lang="en-US" sz="2000" dirty="0">
                <a:latin typeface="Calibri"/>
                <a:cs typeface="Calibri"/>
              </a:rPr>
              <a:t>First we’ll need some new notation: factors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1" y="3200400"/>
            <a:ext cx="5567369" cy="2819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Zoo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3000"/>
            <a:ext cx="8305800" cy="568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4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34" y="1905000"/>
            <a:ext cx="5379013" cy="4495800"/>
          </a:xfrm>
          <a:prstGeom prst="rect">
            <a:avLst/>
          </a:prstGeom>
        </p:spPr>
      </p:pic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Factor Zoo I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4906963"/>
          </a:xfrm>
        </p:spPr>
        <p:txBody>
          <a:bodyPr/>
          <a:lstStyle/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Joint distribution: P(X,Y)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all x,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1</a:t>
            </a: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endParaRPr lang="en-US" sz="24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Selected joint: P(</a:t>
            </a:r>
            <a:r>
              <a:rPr lang="en-US" sz="24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400" dirty="0">
                <a:ea typeface="ＭＳ Ｐゴシック" pitchFamily="34" charset="-128"/>
                <a:cs typeface="Calibri" pitchFamily="34" charset="0"/>
              </a:rPr>
              <a:t>)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 slice of the joint distribution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Entries P(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x,y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for fixed x, all y</a:t>
            </a:r>
          </a:p>
          <a:p>
            <a:pPr lvl="1"/>
            <a:r>
              <a:rPr lang="en-US" sz="2000" dirty="0">
                <a:ea typeface="ＭＳ Ｐゴシック" pitchFamily="34" charset="-128"/>
                <a:cs typeface="Calibri" pitchFamily="34" charset="0"/>
              </a:rPr>
              <a:t>Sums to P(x)</a:t>
            </a:r>
          </a:p>
          <a:p>
            <a:pPr lvl="1"/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400" dirty="0">
                <a:ea typeface="ＭＳ Ｐゴシック" pitchFamily="34" charset="-128"/>
                <a:cs typeface="Calibri" pitchFamily="34" charset="0"/>
              </a:rPr>
              <a:t>Number of capitals = dimensionality of the table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5119"/>
              </p:ext>
            </p:extLst>
          </p:nvPr>
        </p:nvGraphicFramePr>
        <p:xfrm>
          <a:off x="4572000" y="1800225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4606" name="Picture 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238" y="13716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15990"/>
              </p:ext>
            </p:extLst>
          </p:nvPr>
        </p:nvGraphicFramePr>
        <p:xfrm>
          <a:off x="4648200" y="4543425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53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4114800"/>
            <a:ext cx="15351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281435"/>
            <a:ext cx="4216657" cy="2576564"/>
          </a:xfrm>
          <a:prstGeom prst="rect">
            <a:avLst/>
          </a:prstGeom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632744"/>
            <a:ext cx="4191000" cy="4615656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Single conditional: P(Y | x)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x, all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1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Family of conditionals: </a:t>
            </a:r>
          </a:p>
          <a:p>
            <a:pPr>
              <a:buNone/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	P(X |Y)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Multiple conditionals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P(x | y) for all x, y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|Y|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333660"/>
              </p:ext>
            </p:extLst>
          </p:nvPr>
        </p:nvGraphicFramePr>
        <p:xfrm>
          <a:off x="8001000" y="46482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654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112" y="4219575"/>
            <a:ext cx="1147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292908"/>
              </p:ext>
            </p:extLst>
          </p:nvPr>
        </p:nvGraphicFramePr>
        <p:xfrm>
          <a:off x="8991600" y="22860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554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13" y="1857375"/>
            <a:ext cx="14779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10287000" y="5054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10287000" y="5816600"/>
            <a:ext cx="152400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1557" name="Picture 1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12" y="6037263"/>
            <a:ext cx="1476375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8" name="Picture 1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283200"/>
            <a:ext cx="137160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439334"/>
            <a:ext cx="3505200" cy="257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Factor Zoo III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Specified family: P( y | X )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Entries P(y | x) for fixed y,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	but for all x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Sums to … who knows!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</p:txBody>
      </p:sp>
      <p:graphicFrame>
        <p:nvGraphicFramePr>
          <p:cNvPr id="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20195"/>
              </p:ext>
            </p:extLst>
          </p:nvPr>
        </p:nvGraphicFramePr>
        <p:xfrm>
          <a:off x="838200" y="4343400"/>
          <a:ext cx="2209800" cy="1112838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670" name="Picture 1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914775"/>
            <a:ext cx="1417638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Brace 10"/>
          <p:cNvSpPr/>
          <p:nvPr/>
        </p:nvSpPr>
        <p:spPr>
          <a:xfrm>
            <a:off x="3124200" y="4724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3124200" y="5105400"/>
            <a:ext cx="128588" cy="3810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2554" name="Picture 1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724400"/>
            <a:ext cx="16557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173663"/>
            <a:ext cx="174466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56962"/>
            <a:ext cx="6723552" cy="4219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Factor Zoo Summary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447800" y="1524000"/>
            <a:ext cx="9525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ea typeface="ＭＳ Ｐゴシック" pitchFamily="34" charset="-128"/>
              </a:rPr>
              <a:t>In general, when we write P(Y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Y</a:t>
            </a:r>
            <a:r>
              <a:rPr lang="en-US" sz="2400" baseline="-25000" dirty="0">
                <a:ea typeface="ＭＳ Ｐゴシック" pitchFamily="34" charset="-128"/>
              </a:rPr>
              <a:t>N</a:t>
            </a:r>
            <a:r>
              <a:rPr lang="en-US" sz="2400" dirty="0">
                <a:ea typeface="ＭＳ Ｐゴシック" pitchFamily="34" charset="-128"/>
              </a:rPr>
              <a:t> | X</a:t>
            </a:r>
            <a:r>
              <a:rPr lang="en-US" sz="2400" baseline="-25000" dirty="0">
                <a:ea typeface="ＭＳ Ｐゴシック" pitchFamily="34" charset="-128"/>
              </a:rPr>
              <a:t>1</a:t>
            </a:r>
            <a:r>
              <a:rPr lang="en-US" sz="2400" dirty="0">
                <a:ea typeface="ＭＳ Ｐゴシック" pitchFamily="34" charset="-128"/>
              </a:rPr>
              <a:t> … X</a:t>
            </a:r>
            <a:r>
              <a:rPr lang="en-US" sz="2400" baseline="-25000" dirty="0">
                <a:ea typeface="ＭＳ Ｐゴシック" pitchFamily="34" charset="-128"/>
              </a:rPr>
              <a:t>M</a:t>
            </a:r>
            <a:r>
              <a:rPr lang="en-US" sz="2400" dirty="0">
                <a:ea typeface="ＭＳ Ｐゴシック" pitchFamily="34" charset="-128"/>
              </a:rPr>
              <a:t>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 is a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factor,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r>
              <a:rPr lang="en-US" altLang="ja-JP" sz="2000" dirty="0">
                <a:ea typeface="ＭＳ Ｐゴシック" pitchFamily="34" charset="-128"/>
              </a:rPr>
              <a:t> a multi-dimensional array</a:t>
            </a:r>
          </a:p>
          <a:p>
            <a:pPr lvl="5"/>
            <a:endParaRPr lang="en-US" altLang="ja-JP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Its values are P(y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y</a:t>
            </a:r>
            <a:r>
              <a:rPr lang="en-US" sz="2000" baseline="-25000" dirty="0" err="1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| x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  <a:r>
              <a:rPr lang="en-US" sz="2000" dirty="0">
                <a:ea typeface="ＭＳ Ｐゴシック" pitchFamily="34" charset="-128"/>
              </a:rPr>
              <a:t> … </a:t>
            </a:r>
            <a:r>
              <a:rPr lang="en-US" sz="2000" dirty="0" err="1">
                <a:ea typeface="ＭＳ Ｐゴシック" pitchFamily="34" charset="-128"/>
              </a:rPr>
              <a:t>x</a:t>
            </a:r>
            <a:r>
              <a:rPr lang="en-US" sz="2000" baseline="-25000" dirty="0" err="1">
                <a:ea typeface="ＭＳ Ｐゴシック" pitchFamily="34" charset="-128"/>
              </a:rPr>
              <a:t>M</a:t>
            </a:r>
            <a:r>
              <a:rPr lang="en-US" sz="2000" dirty="0">
                <a:ea typeface="ＭＳ Ｐゴシック" pitchFamily="34" charset="-128"/>
              </a:rPr>
              <a:t>)</a:t>
            </a:r>
          </a:p>
          <a:p>
            <a:pPr lvl="6"/>
            <a:endParaRPr lang="en-US" sz="12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Any assigned (=lower-case) X or Y is a dimension missing (selected) from the array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49989"/>
            <a:ext cx="2666999" cy="195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941" y="4724400"/>
            <a:ext cx="3157059" cy="1981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770598"/>
            <a:ext cx="3416121" cy="208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24400"/>
            <a:ext cx="2514599" cy="21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600200" y="1600199"/>
            <a:ext cx="10185400" cy="4525965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Random Variables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R: Raining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T: Traffic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L: Late for class!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6172200" y="3200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6172200" y="4267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6172201" y="40005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6173788" y="2133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6172994" y="29329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2895600"/>
            <a:ext cx="10588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38" y="156527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txp_fig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5450" y="4800600"/>
            <a:ext cx="1030288" cy="3135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344271"/>
              </p:ext>
            </p:extLst>
          </p:nvPr>
        </p:nvGraphicFramePr>
        <p:xfrm>
          <a:off x="7924800" y="1946275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270532"/>
              </p:ext>
            </p:extLst>
          </p:nvPr>
        </p:nvGraphicFramePr>
        <p:xfrm>
          <a:off x="7696200" y="3276600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811574"/>
              </p:ext>
            </p:extLst>
          </p:nvPr>
        </p:nvGraphicFramePr>
        <p:xfrm>
          <a:off x="7696200" y="5229225"/>
          <a:ext cx="1828800" cy="1135332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254500"/>
            <a:ext cx="18288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45" y="4936330"/>
            <a:ext cx="2049055" cy="73116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29" y="5864740"/>
            <a:ext cx="3051324" cy="688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 (VE)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19200"/>
            <a:ext cx="5066166" cy="5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dirty="0">
                <a:latin typeface="Calibri"/>
                <a:ea typeface="ＭＳ Ｐゴシック" pitchFamily="34" charset="-128"/>
                <a:cs typeface="Calibri"/>
              </a:rPr>
              <a:t> Net Representation</a:t>
            </a:r>
            <a:endParaRPr lang="en-US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467600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directed, acyclic graph, one node per random variable</a:t>
            </a:r>
          </a:p>
          <a:p>
            <a:pPr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conditional probability table (CPT) for each node</a:t>
            </a:r>
          </a:p>
          <a:p>
            <a:pPr lvl="7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collection of distributions over X, one for each combination of parents</a:t>
            </a:r>
            <a:r>
              <a:rPr lang="ja-JP" altLang="en-US" sz="20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values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000" dirty="0">
              <a:latin typeface="Calibri"/>
              <a:ea typeface="ＭＳ Ｐゴシック" pitchFamily="34" charset="-128"/>
              <a:cs typeface="Calibri"/>
            </a:endParaRPr>
          </a:p>
          <a:p>
            <a:pPr lvl="7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ja-JP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nets implicitly encode joint distributions</a:t>
            </a:r>
          </a:p>
          <a:p>
            <a:pPr lvl="5">
              <a:lnSpc>
                <a:spcPct val="80000"/>
              </a:lnSpc>
            </a:pPr>
            <a:endParaRPr lang="en-US" altLang="ja-JP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As a product of local conditional distributions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To see what probability a BN gives to a full assignment, multiply all the relevant conditionals together: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2" eaLnBrk="1" hangingPunct="1">
              <a:lnSpc>
                <a:spcPct val="80000"/>
              </a:lnSpc>
            </a:pPr>
            <a:endParaRPr lang="en-US" sz="7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7660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214729"/>
            <a:ext cx="19272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638800"/>
            <a:ext cx="55356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4919"/>
            <a:ext cx="2062552" cy="23621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34" y="1524000"/>
            <a:ext cx="3514965" cy="25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4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Enumeration: Procedural Outline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296400" cy="4525963"/>
          </a:xfrm>
        </p:spPr>
        <p:txBody>
          <a:bodyPr/>
          <a:lstStyle/>
          <a:p>
            <a:r>
              <a:rPr lang="en-US" sz="2600" dirty="0">
                <a:ea typeface="ＭＳ Ｐゴシック" pitchFamily="34" charset="-128"/>
              </a:rPr>
              <a:t>Track objects called </a:t>
            </a:r>
            <a:r>
              <a:rPr lang="en-US" sz="2600" dirty="0">
                <a:solidFill>
                  <a:srgbClr val="CC0000"/>
                </a:solidFill>
                <a:ea typeface="ＭＳ Ｐゴシック" pitchFamily="34" charset="-128"/>
              </a:rPr>
              <a:t>factors</a:t>
            </a:r>
          </a:p>
          <a:p>
            <a:r>
              <a:rPr lang="en-US" sz="2600" dirty="0">
                <a:ea typeface="ＭＳ Ｐゴシック" pitchFamily="34" charset="-128"/>
              </a:rPr>
              <a:t>Initial factors are local CPTs (one per node)</a:t>
            </a: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endParaRPr lang="en-US" sz="26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Any known values are selected</a:t>
            </a:r>
          </a:p>
          <a:p>
            <a:pPr lvl="1"/>
            <a:r>
              <a:rPr lang="en-US" sz="2200" dirty="0">
                <a:ea typeface="ＭＳ Ｐゴシック" pitchFamily="34" charset="-128"/>
              </a:rPr>
              <a:t>E.g. if we know                  , the initial factors are</a:t>
            </a: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pPr lvl="1"/>
            <a:endParaRPr lang="en-US" sz="2200" dirty="0">
              <a:ea typeface="ＭＳ Ｐゴシック" pitchFamily="34" charset="-128"/>
            </a:endParaRPr>
          </a:p>
          <a:p>
            <a:r>
              <a:rPr lang="en-US" sz="2600" dirty="0">
                <a:ea typeface="ＭＳ Ｐゴシック" pitchFamily="34" charset="-128"/>
              </a:rPr>
              <a:t>Procedure: Join all factors, then eliminate all hidden variables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443163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2443163"/>
            <a:ext cx="10890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443163"/>
            <a:ext cx="105886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02188"/>
            <a:ext cx="754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03775"/>
            <a:ext cx="12747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00600"/>
            <a:ext cx="109220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447800" y="2841625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276600" y="2841625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249863" y="28416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257800" y="5181600"/>
          <a:ext cx="1371600" cy="446088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5" name="Picture 4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11650"/>
            <a:ext cx="11207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5181600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5181600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13" y="1447800"/>
            <a:ext cx="4758786" cy="4718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300" y="1371600"/>
            <a:ext cx="5537543" cy="1740541"/>
          </a:xfrm>
          <a:prstGeom prst="rect">
            <a:avLst/>
          </a:prstGeom>
        </p:spPr>
      </p:pic>
      <p:sp>
        <p:nvSpPr>
          <p:cNvPr id="30729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1: Join Factors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715000" cy="45259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</a:rPr>
              <a:t>First basic operation: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joining factors</a:t>
            </a:r>
          </a:p>
          <a:p>
            <a:r>
              <a:rPr lang="en-US" sz="2000" dirty="0">
                <a:ea typeface="ＭＳ Ｐゴシック" pitchFamily="34" charset="-128"/>
              </a:rPr>
              <a:t>Combining factors:</a:t>
            </a:r>
          </a:p>
          <a:p>
            <a:pPr lvl="1"/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</a:rPr>
              <a:t>Just like a database join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Get all factors over the joining variable</a:t>
            </a:r>
          </a:p>
          <a:p>
            <a:pPr lvl="1"/>
            <a:r>
              <a:rPr lang="en-US" sz="1800" dirty="0">
                <a:ea typeface="ＭＳ Ｐゴシック" pitchFamily="34" charset="-128"/>
              </a:rPr>
              <a:t>Build a new factor over the union of the variables involved</a:t>
            </a:r>
          </a:p>
          <a:p>
            <a:pPr lvl="4"/>
            <a:endParaRPr lang="en-US" sz="1100" dirty="0">
              <a:ea typeface="ＭＳ Ｐゴシック" pitchFamily="34" charset="-128"/>
            </a:endParaRPr>
          </a:p>
          <a:p>
            <a:pPr>
              <a:spcBef>
                <a:spcPct val="0"/>
              </a:spcBef>
            </a:pPr>
            <a:r>
              <a:rPr lang="en-US" sz="2000" dirty="0">
                <a:ea typeface="ＭＳ Ｐゴシック" pitchFamily="34" charset="-128"/>
              </a:rPr>
              <a:t>Example: Join on R</a:t>
            </a:r>
          </a:p>
          <a:p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1800" dirty="0">
              <a:ea typeface="ＭＳ Ｐゴシック" pitchFamily="34" charset="-128"/>
            </a:endParaRPr>
          </a:p>
          <a:p>
            <a:pPr lvl="1"/>
            <a:r>
              <a:rPr lang="en-US" sz="1800" dirty="0">
                <a:ea typeface="ＭＳ Ｐゴシック" pitchFamily="34" charset="-128"/>
              </a:rPr>
              <a:t>Computation for each entry: </a:t>
            </a:r>
            <a:r>
              <a:rPr lang="en-US" sz="1800" dirty="0" err="1">
                <a:ea typeface="ＭＳ Ｐゴシック" pitchFamily="34" charset="-128"/>
              </a:rPr>
              <a:t>pointwise</a:t>
            </a:r>
            <a:r>
              <a:rPr lang="en-US" sz="1800" dirty="0">
                <a:ea typeface="ＭＳ Ｐゴシック" pitchFamily="34" charset="-128"/>
              </a:rPr>
              <a:t> products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4237037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5"/>
          <p:cNvSpPr>
            <a:spLocks noChangeArrowheads="1"/>
          </p:cNvSpPr>
          <p:nvPr/>
        </p:nvSpPr>
        <p:spPr bwMode="auto">
          <a:xfrm>
            <a:off x="7010400" y="4237037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4170362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167187"/>
            <a:ext cx="1289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4159250"/>
            <a:ext cx="1344613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477000"/>
            <a:ext cx="42973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763430"/>
              </p:ext>
            </p:extLst>
          </p:nvPr>
        </p:nvGraphicFramePr>
        <p:xfrm>
          <a:off x="3352800" y="4724400"/>
          <a:ext cx="1219200" cy="568326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706158"/>
              </p:ext>
            </p:extLst>
          </p:nvPr>
        </p:nvGraphicFramePr>
        <p:xfrm>
          <a:off x="5334000" y="4724400"/>
          <a:ext cx="1295400" cy="1135332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889348"/>
              </p:ext>
            </p:extLst>
          </p:nvPr>
        </p:nvGraphicFramePr>
        <p:xfrm>
          <a:off x="8305800" y="4724400"/>
          <a:ext cx="1600200" cy="1135332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1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785" name="Oval 15"/>
          <p:cNvSpPr>
            <a:spLocks noChangeArrowheads="1"/>
          </p:cNvSpPr>
          <p:nvPr/>
        </p:nvSpPr>
        <p:spPr bwMode="auto">
          <a:xfrm>
            <a:off x="2436813" y="53101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86" name="Oval 11"/>
          <p:cNvSpPr>
            <a:spLocks noChangeArrowheads="1"/>
          </p:cNvSpPr>
          <p:nvPr/>
        </p:nvSpPr>
        <p:spPr bwMode="auto">
          <a:xfrm>
            <a:off x="2438400" y="4243387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0787" name="AutoShape 12"/>
          <p:cNvCxnSpPr>
            <a:cxnSpLocks noChangeShapeType="1"/>
          </p:cNvCxnSpPr>
          <p:nvPr/>
        </p:nvCxnSpPr>
        <p:spPr bwMode="auto">
          <a:xfrm rot="5400000">
            <a:off x="2437607" y="5042693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10287000" y="4852987"/>
            <a:ext cx="8382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R,T</a:t>
            </a:r>
            <a:endParaRPr lang="en-US" sz="2400" baseline="-25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 animBg="1"/>
      <p:bldP spid="30785" grpId="0" animBg="1"/>
      <p:bldP spid="30786" grpId="0" animBg="1"/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Example: Multiple Joins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8536056" cy="44875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0"/>
            <a:ext cx="3810000" cy="2002971"/>
          </a:xfrm>
          <a:prstGeom prst="rect">
            <a:avLst/>
          </a:prstGeom>
        </p:spPr>
      </p:pic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8153400" cy="1143000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Multiple Joins</a:t>
            </a:r>
          </a:p>
        </p:txBody>
      </p:sp>
      <p:sp>
        <p:nvSpPr>
          <p:cNvPr id="32771" name="Oval 15"/>
          <p:cNvSpPr>
            <a:spLocks noChangeArrowheads="1"/>
          </p:cNvSpPr>
          <p:nvPr/>
        </p:nvSpPr>
        <p:spPr bwMode="auto">
          <a:xfrm>
            <a:off x="457200" y="32385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772" name="Picture 2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Oval 11"/>
          <p:cNvSpPr>
            <a:spLocks noChangeArrowheads="1"/>
          </p:cNvSpPr>
          <p:nvPr/>
        </p:nvSpPr>
        <p:spPr bwMode="auto">
          <a:xfrm>
            <a:off x="458787" y="21717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2775" name="AutoShape 12"/>
          <p:cNvCxnSpPr>
            <a:cxnSpLocks noChangeShapeType="1"/>
            <a:stCxn id="32774" idx="4"/>
            <a:endCxn id="32771" idx="0"/>
          </p:cNvCxnSpPr>
          <p:nvPr/>
        </p:nvCxnSpPr>
        <p:spPr bwMode="auto">
          <a:xfrm rot="5400000">
            <a:off x="457994" y="29710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667000" y="22479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32777" name="Oval 25"/>
          <p:cNvSpPr>
            <a:spLocks noChangeArrowheads="1"/>
          </p:cNvSpPr>
          <p:nvPr/>
        </p:nvSpPr>
        <p:spPr bwMode="auto">
          <a:xfrm>
            <a:off x="457200" y="43053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778" name="AutoShape 12"/>
          <p:cNvCxnSpPr>
            <a:cxnSpLocks noChangeShapeType="1"/>
            <a:stCxn id="32771" idx="4"/>
            <a:endCxn id="32777" idx="0"/>
          </p:cNvCxnSpPr>
          <p:nvPr/>
        </p:nvCxnSpPr>
        <p:spPr bwMode="auto">
          <a:xfrm rot="5400000">
            <a:off x="457200" y="40386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2779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75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6553200" y="3429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6934200" y="4495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AutoShape 12"/>
          <p:cNvCxnSpPr>
            <a:cxnSpLocks noChangeShapeType="1"/>
            <a:stCxn id="51" idx="4"/>
            <a:endCxn id="30" idx="0"/>
          </p:cNvCxnSpPr>
          <p:nvPr/>
        </p:nvCxnSpPr>
        <p:spPr bwMode="auto">
          <a:xfrm rot="5400000">
            <a:off x="6934201" y="42291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4" name="Picture 3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538" y="2238375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3064"/>
              </p:ext>
            </p:extLst>
          </p:nvPr>
        </p:nvGraphicFramePr>
        <p:xfrm>
          <a:off x="1557337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10511"/>
              </p:ext>
            </p:extLst>
          </p:nvPr>
        </p:nvGraphicFramePr>
        <p:xfrm>
          <a:off x="1511300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811561"/>
              </p:ext>
            </p:extLst>
          </p:nvPr>
        </p:nvGraphicFramePr>
        <p:xfrm>
          <a:off x="1525587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398770"/>
              </p:ext>
            </p:extLst>
          </p:nvPr>
        </p:nvGraphicFramePr>
        <p:xfrm>
          <a:off x="4572000" y="26670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65907"/>
              </p:ext>
            </p:extLst>
          </p:nvPr>
        </p:nvGraphicFramePr>
        <p:xfrm>
          <a:off x="4724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AutoShape 5"/>
          <p:cNvSpPr>
            <a:spLocks noChangeArrowheads="1"/>
          </p:cNvSpPr>
          <p:nvPr/>
        </p:nvSpPr>
        <p:spPr bwMode="auto">
          <a:xfrm>
            <a:off x="3200400" y="30861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9753600" y="25908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36576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717894"/>
              </p:ext>
            </p:extLst>
          </p:nvPr>
        </p:nvGraphicFramePr>
        <p:xfrm>
          <a:off x="9144000" y="40386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8153400" y="30480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7467600" y="2362200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</p:spTree>
    <p:extLst>
      <p:ext uri="{BB962C8B-B14F-4D97-AF65-F5344CB8AC3E}">
        <p14:creationId xmlns:p14="http://schemas.microsoft.com/office/powerpoint/2010/main" val="3146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 animBg="1"/>
      <p:bldP spid="30" grpId="0" animBg="1"/>
      <p:bldP spid="41" grpId="0" animBg="1"/>
      <p:bldP spid="26" grpId="0" animBg="1"/>
      <p:bldP spid="33" grpId="0" animBg="1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47800"/>
            <a:ext cx="6361366" cy="4499640"/>
          </a:xfrm>
          <a:prstGeom prst="rect">
            <a:avLst/>
          </a:prstGeom>
        </p:spPr>
      </p:pic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Operation 2: Eliminate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56134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Second basic operation: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marginalization</a:t>
            </a:r>
          </a:p>
          <a:p>
            <a:pPr lvl="6"/>
            <a:endParaRPr lang="en-US" sz="500" dirty="0">
              <a:solidFill>
                <a:srgbClr val="CC0000"/>
              </a:solidFill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Take a factor and sum out a variable</a:t>
            </a:r>
          </a:p>
          <a:p>
            <a:pPr lvl="2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Shrinks a factor to a smaller one</a:t>
            </a:r>
          </a:p>
          <a:p>
            <a:pPr lvl="4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projection</a:t>
            </a:r>
            <a:r>
              <a:rPr lang="en-US" sz="2000" dirty="0">
                <a:ea typeface="ＭＳ Ｐゴシック" pitchFamily="34" charset="-128"/>
              </a:rPr>
              <a:t> operation</a:t>
            </a:r>
          </a:p>
          <a:p>
            <a:pPr lvl="4"/>
            <a:endParaRPr lang="en-US" sz="1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Example: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34819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4305300"/>
            <a:ext cx="13462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AutoShape 5"/>
          <p:cNvSpPr>
            <a:spLocks noChangeArrowheads="1"/>
          </p:cNvSpPr>
          <p:nvPr/>
        </p:nvSpPr>
        <p:spPr bwMode="auto">
          <a:xfrm>
            <a:off x="3276600" y="52197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4591050"/>
            <a:ext cx="890587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4718050"/>
            <a:ext cx="11842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287147"/>
              </p:ext>
            </p:extLst>
          </p:nvPr>
        </p:nvGraphicFramePr>
        <p:xfrm>
          <a:off x="1143000" y="4838700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449"/>
              </p:ext>
            </p:extLst>
          </p:nvPr>
        </p:nvGraphicFramePr>
        <p:xfrm>
          <a:off x="4953000" y="51244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73943"/>
            <a:ext cx="8915400" cy="2760256"/>
          </a:xfrm>
          <a:prstGeom prst="rect">
            <a:avLst/>
          </a:prstGeom>
        </p:spPr>
      </p:pic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Multiple Elimination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495800" y="1941513"/>
            <a:ext cx="1447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9000" y="1905000"/>
            <a:ext cx="2057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</a:t>
            </a:r>
          </a:p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out T</a:t>
            </a: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9436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362" y="2362200"/>
            <a:ext cx="1058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9220200" y="1219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59080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9" name="Oval 14"/>
          <p:cNvSpPr>
            <a:spLocks noChangeArrowheads="1"/>
          </p:cNvSpPr>
          <p:nvPr/>
        </p:nvSpPr>
        <p:spPr bwMode="auto">
          <a:xfrm>
            <a:off x="2438400" y="1219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850" name="Picture 1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148907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94727"/>
              </p:ext>
            </p:extLst>
          </p:nvPr>
        </p:nvGraphicFramePr>
        <p:xfrm>
          <a:off x="1828800" y="1828800"/>
          <a:ext cx="2667000" cy="25146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0.063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57653"/>
              </p:ext>
            </p:extLst>
          </p:nvPr>
        </p:nvGraphicFramePr>
        <p:xfrm>
          <a:off x="5943600" y="28194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90140"/>
              </p:ext>
            </p:extLst>
          </p:nvPr>
        </p:nvGraphicFramePr>
        <p:xfrm>
          <a:off x="8936037" y="30289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AutoShape 5"/>
          <p:cNvSpPr>
            <a:spLocks noChangeArrowheads="1"/>
          </p:cNvSpPr>
          <p:nvPr/>
        </p:nvSpPr>
        <p:spPr bwMode="auto">
          <a:xfrm>
            <a:off x="4724400" y="32004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7772400" y="31623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 animBg="1"/>
      <p:bldP spid="21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Thus Far: Multiple Join, Multiple Eliminate (= Inference by Enumeration)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59263"/>
            <a:ext cx="8785379" cy="551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20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Marginalizing Early (= Variable Elimination)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10515600" cy="53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40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Traffic Domain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1447800" y="2362200"/>
            <a:ext cx="4876800" cy="3459164"/>
          </a:xfrm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Inference by Enumeration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79412" y="2514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79412" y="3581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8678" name="AutoShape 6"/>
          <p:cNvCxnSpPr>
            <a:cxnSpLocks noChangeShapeType="1"/>
            <a:stCxn id="28676" idx="4"/>
            <a:endCxn id="28677" idx="0"/>
          </p:cNvCxnSpPr>
          <p:nvPr/>
        </p:nvCxnSpPr>
        <p:spPr bwMode="auto">
          <a:xfrm rot="5400000">
            <a:off x="379413" y="3314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8679" name="Oval 11"/>
          <p:cNvSpPr>
            <a:spLocks noChangeArrowheads="1"/>
          </p:cNvSpPr>
          <p:nvPr/>
        </p:nvSpPr>
        <p:spPr bwMode="auto">
          <a:xfrm>
            <a:off x="381000" y="1447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28680" name="AutoShape 12"/>
          <p:cNvCxnSpPr>
            <a:cxnSpLocks noChangeShapeType="1"/>
            <a:stCxn id="28679" idx="4"/>
            <a:endCxn id="28676" idx="0"/>
          </p:cNvCxnSpPr>
          <p:nvPr/>
        </p:nvCxnSpPr>
        <p:spPr bwMode="auto">
          <a:xfrm rot="5400000">
            <a:off x="380206" y="22471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1828800" cy="46990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6781800" y="2362200"/>
            <a:ext cx="4876800" cy="345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>
                <a:ea typeface="ＭＳ Ｐゴシック" pitchFamily="34" charset="-128"/>
              </a:rPr>
              <a:t>Variable Elimination</a:t>
            </a:r>
          </a:p>
          <a:p>
            <a:pPr lvl="1"/>
            <a:endParaRPr lang="en-US" dirty="0">
              <a:ea typeface="ＭＳ Ｐゴシック" pitchFamily="34" charset="-128"/>
            </a:endParaRP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276600"/>
            <a:ext cx="3505200" cy="6380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22932" y="3934378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2087" y="3998910"/>
            <a:ext cx="9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46482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02445" y="5257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Join on 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72600" y="46482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6019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2578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r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3098822" cy="5722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00400" y="595526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Eliminate t</a:t>
            </a:r>
          </a:p>
        </p:txBody>
      </p:sp>
      <p:sp>
        <p:nvSpPr>
          <p:cNvPr id="12" name="Left Brace 11"/>
          <p:cNvSpPr/>
          <p:nvPr/>
        </p:nvSpPr>
        <p:spPr>
          <a:xfrm>
            <a:off x="4419600" y="3276600"/>
            <a:ext cx="304800" cy="1295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e 32"/>
          <p:cNvSpPr/>
          <p:nvPr/>
        </p:nvSpPr>
        <p:spPr>
          <a:xfrm>
            <a:off x="4114800" y="3581400"/>
            <a:ext cx="228600" cy="2057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/>
          <p:cNvSpPr/>
          <p:nvPr/>
        </p:nvSpPr>
        <p:spPr>
          <a:xfrm>
            <a:off x="3962400" y="3962400"/>
            <a:ext cx="152400" cy="24384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733800" y="4419600"/>
            <a:ext cx="152400" cy="2895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10058400" y="3200400"/>
            <a:ext cx="228600" cy="1371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9829800" y="3657600"/>
            <a:ext cx="228600" cy="18288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Left Brace 37"/>
          <p:cNvSpPr/>
          <p:nvPr/>
        </p:nvSpPr>
        <p:spPr>
          <a:xfrm>
            <a:off x="9448800" y="3886200"/>
            <a:ext cx="228600" cy="27432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9220200" y="4267200"/>
            <a:ext cx="228600" cy="3276600"/>
          </a:xfrm>
          <a:prstGeom prst="leftBrace">
            <a:avLst/>
          </a:prstGeom>
          <a:ln w="41275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Marginalizing Early! (aka VE)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343400" y="120009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R</a:t>
            </a: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215065" y="3048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215065" y="4114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AutoShape 12"/>
          <p:cNvCxnSpPr>
            <a:cxnSpLocks noChangeShapeType="1"/>
            <a:stCxn id="16" idx="4"/>
            <a:endCxn id="17" idx="0"/>
          </p:cNvCxnSpPr>
          <p:nvPr/>
        </p:nvCxnSpPr>
        <p:spPr bwMode="auto">
          <a:xfrm>
            <a:off x="6481765" y="3581400"/>
            <a:ext cx="0" cy="533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5" name="Picture 3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7302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95400"/>
            <a:ext cx="11033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99620"/>
              </p:ext>
            </p:extLst>
          </p:nvPr>
        </p:nvGraphicFramePr>
        <p:xfrm>
          <a:off x="3124200" y="1724025"/>
          <a:ext cx="1600200" cy="125730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8" y="49911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963070"/>
              </p:ext>
            </p:extLst>
          </p:nvPr>
        </p:nvGraphicFramePr>
        <p:xfrm>
          <a:off x="3276600" y="54483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34814"/>
              </p:ext>
            </p:extLst>
          </p:nvPr>
        </p:nvGraphicFramePr>
        <p:xfrm>
          <a:off x="5867400" y="219075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6" name="Picture 4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81106"/>
              </p:ext>
            </p:extLst>
          </p:nvPr>
        </p:nvGraphicFramePr>
        <p:xfrm>
          <a:off x="58674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953" name="Oval 15"/>
          <p:cNvSpPr>
            <a:spLocks noChangeArrowheads="1"/>
          </p:cNvSpPr>
          <p:nvPr/>
        </p:nvSpPr>
        <p:spPr bwMode="auto">
          <a:xfrm>
            <a:off x="76200" y="40386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54" name="Picture 4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1524000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55" name="Picture 5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895600"/>
            <a:ext cx="1060450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56" name="Oval 11"/>
          <p:cNvSpPr>
            <a:spLocks noChangeArrowheads="1"/>
          </p:cNvSpPr>
          <p:nvPr/>
        </p:nvSpPr>
        <p:spPr bwMode="auto">
          <a:xfrm>
            <a:off x="77787" y="29718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cxnSp>
        <p:nvCxnSpPr>
          <p:cNvPr id="36957" name="AutoShape 12"/>
          <p:cNvCxnSpPr>
            <a:cxnSpLocks noChangeShapeType="1"/>
            <a:stCxn id="36956" idx="4"/>
            <a:endCxn id="36953" idx="0"/>
          </p:cNvCxnSpPr>
          <p:nvPr/>
        </p:nvCxnSpPr>
        <p:spPr bwMode="auto">
          <a:xfrm rot="5400000">
            <a:off x="76994" y="3771106"/>
            <a:ext cx="533400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958" name="Oval 25"/>
          <p:cNvSpPr>
            <a:spLocks noChangeArrowheads="1"/>
          </p:cNvSpPr>
          <p:nvPr/>
        </p:nvSpPr>
        <p:spPr bwMode="auto">
          <a:xfrm>
            <a:off x="76200" y="51054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59" name="AutoShape 12"/>
          <p:cNvCxnSpPr>
            <a:cxnSpLocks noChangeShapeType="1"/>
            <a:stCxn id="36953" idx="4"/>
            <a:endCxn id="36958" idx="0"/>
          </p:cNvCxnSpPr>
          <p:nvPr/>
        </p:nvCxnSpPr>
        <p:spPr bwMode="auto">
          <a:xfrm rot="5400000">
            <a:off x="76200" y="48387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6960" name="Picture 5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838700"/>
            <a:ext cx="10302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869950" y="1981200"/>
          <a:ext cx="12192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823913" y="33528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/>
        </p:nvGraphicFramePr>
        <p:xfrm>
          <a:off x="838200" y="5295900"/>
          <a:ext cx="12954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AutoShape 5"/>
          <p:cNvSpPr>
            <a:spLocks noChangeArrowheads="1"/>
          </p:cNvSpPr>
          <p:nvPr/>
        </p:nvSpPr>
        <p:spPr bwMode="auto">
          <a:xfrm>
            <a:off x="23622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2133600" y="114300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R</a:t>
            </a: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276600" y="31242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R,</a:t>
            </a:r>
            <a:r>
              <a:rPr lang="en-US" sz="2400">
                <a:sym typeface="Symbol" pitchFamily="18" charset="2"/>
              </a:rPr>
              <a:t> </a:t>
            </a: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T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3657600" y="4191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4" name="AutoShape 12"/>
          <p:cNvCxnSpPr>
            <a:cxnSpLocks noChangeShapeType="1"/>
            <a:stCxn id="62" idx="4"/>
            <a:endCxn id="63" idx="0"/>
          </p:cNvCxnSpPr>
          <p:nvPr/>
        </p:nvCxnSpPr>
        <p:spPr bwMode="auto">
          <a:xfrm rot="5400000">
            <a:off x="3657601" y="3924300"/>
            <a:ext cx="5334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8305800" y="3048000"/>
            <a:ext cx="1295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T, 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" name="Picture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363" y="3962400"/>
            <a:ext cx="10572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11069637" y="3124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 pitchFamily="18" charset="0"/>
                <a:cs typeface="Times New Roman" pitchFamily="18" charset="0"/>
              </a:rPr>
              <a:t>L</a:t>
            </a:r>
            <a:endParaRPr lang="en-US" sz="2400" baseline="-25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9" name="Picture 3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4210050"/>
            <a:ext cx="7016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885918"/>
              </p:ext>
            </p:extLst>
          </p:nvPr>
        </p:nvGraphicFramePr>
        <p:xfrm>
          <a:off x="8229600" y="4381500"/>
          <a:ext cx="1600200" cy="125730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0.051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0.083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882854"/>
              </p:ext>
            </p:extLst>
          </p:nvPr>
        </p:nvGraphicFramePr>
        <p:xfrm>
          <a:off x="10668000" y="4648200"/>
          <a:ext cx="1371600" cy="62865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0.866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51054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7467600" y="160020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239000" y="1200090"/>
            <a:ext cx="914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T</a:t>
            </a: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9829800" y="1543110"/>
            <a:ext cx="5334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9296400" y="1143000"/>
            <a:ext cx="152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Sum out T</a:t>
            </a:r>
          </a:p>
        </p:txBody>
      </p:sp>
    </p:spTree>
    <p:extLst>
      <p:ext uri="{BB962C8B-B14F-4D97-AF65-F5344CB8AC3E}">
        <p14:creationId xmlns:p14="http://schemas.microsoft.com/office/powerpoint/2010/main" val="237433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/>
      <p:bldP spid="17" grpId="0" animBg="1"/>
      <p:bldP spid="60" grpId="0" animBg="1"/>
      <p:bldP spid="61" grpId="0"/>
      <p:bldP spid="62" grpId="0" animBg="1"/>
      <p:bldP spid="63" grpId="0" animBg="1"/>
      <p:bldP spid="36" grpId="0" animBg="1"/>
      <p:bldP spid="38" grpId="0" animBg="1"/>
      <p:bldP spid="44" grpId="0" animBg="1"/>
      <p:bldP spid="49" grpId="0" animBg="1"/>
      <p:bldP spid="50" grpId="0"/>
      <p:bldP spid="51" grpId="0" animBg="1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2971800" y="1554162"/>
            <a:ext cx="1524000" cy="7620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B</a:t>
            </a:r>
            <a:r>
              <a:rPr lang="en-US" dirty="0">
                <a:latin typeface="Calibri"/>
                <a:cs typeface="Calibri"/>
              </a:rPr>
              <a:t>urglary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4800600" y="1554162"/>
            <a:ext cx="1447800" cy="838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latin typeface="Calibri"/>
                <a:cs typeface="Calibri"/>
              </a:rPr>
              <a:t>E</a:t>
            </a:r>
            <a:r>
              <a:rPr lang="en-US" dirty="0" err="1">
                <a:latin typeface="Calibri"/>
                <a:cs typeface="Calibri"/>
              </a:rPr>
              <a:t>arthqk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2544762"/>
            <a:ext cx="1143000" cy="9906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A</a:t>
            </a:r>
            <a:r>
              <a:rPr lang="en-US" dirty="0">
                <a:latin typeface="Calibri"/>
                <a:cs typeface="Calibri"/>
              </a:rPr>
              <a:t>larm</a:t>
            </a:r>
          </a:p>
        </p:txBody>
      </p:sp>
      <p:sp>
        <p:nvSpPr>
          <p:cNvPr id="8" name="Oval 7"/>
          <p:cNvSpPr/>
          <p:nvPr/>
        </p:nvSpPr>
        <p:spPr>
          <a:xfrm>
            <a:off x="2819400" y="3611562"/>
            <a:ext cx="1066800" cy="8985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J</a:t>
            </a:r>
            <a:r>
              <a:rPr lang="en-US" dirty="0">
                <a:latin typeface="Calibri"/>
                <a:cs typeface="Calibri"/>
              </a:rPr>
              <a:t>ohn calls</a:t>
            </a:r>
          </a:p>
        </p:txBody>
      </p:sp>
      <p:sp>
        <p:nvSpPr>
          <p:cNvPr id="9" name="Oval 8"/>
          <p:cNvSpPr/>
          <p:nvPr/>
        </p:nvSpPr>
        <p:spPr>
          <a:xfrm>
            <a:off x="5105400" y="3611562"/>
            <a:ext cx="1066800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Calibri"/>
                <a:cs typeface="Calibri"/>
              </a:rPr>
              <a:t>M</a:t>
            </a:r>
            <a:r>
              <a:rPr lang="en-US" dirty="0">
                <a:latin typeface="Calibri"/>
                <a:cs typeface="Calibri"/>
              </a:rPr>
              <a:t>ary calls</a:t>
            </a:r>
          </a:p>
        </p:txBody>
      </p:sp>
      <p:cxnSp>
        <p:nvCxnSpPr>
          <p:cNvPr id="11" name="Straight Arrow Connector 10"/>
          <p:cNvCxnSpPr>
            <a:stCxn id="5" idx="4"/>
            <a:endCxn id="7" idx="1"/>
          </p:cNvCxnSpPr>
          <p:nvPr/>
        </p:nvCxnSpPr>
        <p:spPr>
          <a:xfrm rot="16200000" flipH="1">
            <a:off x="3744912" y="2305050"/>
            <a:ext cx="373063" cy="395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7" idx="7"/>
          </p:cNvCxnSpPr>
          <p:nvPr/>
        </p:nvCxnSpPr>
        <p:spPr>
          <a:xfrm rot="5400000">
            <a:off x="5083175" y="2247900"/>
            <a:ext cx="296863" cy="5857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8" idx="0"/>
          </p:cNvCxnSpPr>
          <p:nvPr/>
        </p:nvCxnSpPr>
        <p:spPr>
          <a:xfrm rot="5400000">
            <a:off x="3630613" y="3113087"/>
            <a:ext cx="220662" cy="776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5"/>
            <a:endCxn id="9" idx="0"/>
          </p:cNvCxnSpPr>
          <p:nvPr/>
        </p:nvCxnSpPr>
        <p:spPr>
          <a:xfrm rot="16200000" flipH="1">
            <a:off x="5178426" y="3151187"/>
            <a:ext cx="220662" cy="700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86164"/>
              </p:ext>
            </p:extLst>
          </p:nvPr>
        </p:nvGraphicFramePr>
        <p:xfrm>
          <a:off x="1524000" y="1427162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98507"/>
              </p:ext>
            </p:extLst>
          </p:nvPr>
        </p:nvGraphicFramePr>
        <p:xfrm>
          <a:off x="7010400" y="1350962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063754"/>
              </p:ext>
            </p:extLst>
          </p:nvPr>
        </p:nvGraphicFramePr>
        <p:xfrm>
          <a:off x="7010400" y="3200400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652291"/>
              </p:ext>
            </p:extLst>
          </p:nvPr>
        </p:nvGraphicFramePr>
        <p:xfrm>
          <a:off x="1676400" y="4678362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13443"/>
              </p:ext>
            </p:extLst>
          </p:nvPr>
        </p:nvGraphicFramePr>
        <p:xfrm>
          <a:off x="4267200" y="4678362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08489" y="6477000"/>
            <a:ext cx="208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[Demo: BN Applet]</a:t>
            </a:r>
          </a:p>
        </p:txBody>
      </p:sp>
    </p:spTree>
    <p:extLst>
      <p:ext uri="{BB962C8B-B14F-4D97-AF65-F5344CB8AC3E}">
        <p14:creationId xmlns:p14="http://schemas.microsoft.com/office/powerpoint/2010/main" val="2359791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892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Evidence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>
                <a:ea typeface="ＭＳ Ｐゴシック" pitchFamily="34" charset="-128"/>
              </a:rPr>
              <a:t>If evidence, start with factors that select that evidence</a:t>
            </a:r>
          </a:p>
          <a:p>
            <a:pPr lvl="1"/>
            <a:r>
              <a:rPr lang="en-US" sz="2000">
                <a:ea typeface="ＭＳ Ｐゴシック" pitchFamily="34" charset="-128"/>
              </a:rPr>
              <a:t>No evidence uses these initial factors:</a:t>
            </a: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endParaRPr lang="en-US" sz="2400">
              <a:ea typeface="ＭＳ Ｐゴシック" pitchFamily="34" charset="-128"/>
            </a:endParaRPr>
          </a:p>
          <a:p>
            <a:pPr lvl="1"/>
            <a:r>
              <a:rPr lang="en-US" sz="2000">
                <a:ea typeface="ＭＳ Ｐゴシック" pitchFamily="34" charset="-128"/>
              </a:rPr>
              <a:t>Computing                        , the initial factors become:</a:t>
            </a: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2"/>
            <a:endParaRPr lang="en-US" sz="1600">
              <a:ea typeface="ＭＳ Ｐゴシック" pitchFamily="34" charset="-128"/>
            </a:endParaRPr>
          </a:p>
          <a:p>
            <a:pPr lvl="1"/>
            <a:endParaRPr lang="en-US" sz="2000">
              <a:ea typeface="ＭＳ Ｐゴシック" pitchFamily="34" charset="-128"/>
            </a:endParaRPr>
          </a:p>
          <a:p>
            <a:r>
              <a:rPr lang="en-US" sz="2400">
                <a:ea typeface="ＭＳ Ｐゴシック" pitchFamily="34" charset="-128"/>
              </a:rPr>
              <a:t>We eliminate all vars other than query + evidence</a:t>
            </a:r>
          </a:p>
        </p:txBody>
      </p:sp>
      <p:pic>
        <p:nvPicPr>
          <p:cNvPr id="30" name="Picture 2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362200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2362200"/>
            <a:ext cx="109061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2362200"/>
            <a:ext cx="105886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4595813"/>
            <a:ext cx="9699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4594225"/>
            <a:ext cx="143033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31938" y="2760663"/>
          <a:ext cx="1219200" cy="44608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3360738" y="2760663"/>
          <a:ext cx="1295400" cy="892176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5334000" y="2760663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3977069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1524000" y="4975225"/>
          <a:ext cx="1219200" cy="222759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4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3352800" y="4975225"/>
          <a:ext cx="1295400" cy="446088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0.8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Picture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8" y="4576763"/>
            <a:ext cx="1058862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Table 22"/>
          <p:cNvGraphicFramePr>
            <a:graphicFrameLocks noGrp="1"/>
          </p:cNvGraphicFramePr>
          <p:nvPr/>
        </p:nvGraphicFramePr>
        <p:xfrm>
          <a:off x="5334000" y="4975225"/>
          <a:ext cx="1371600" cy="892176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-t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0.9</a:t>
                      </a:r>
                    </a:p>
                  </a:txBody>
                  <a:tcPr marL="9525" marR="9525" marT="953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905000"/>
            <a:ext cx="4974417" cy="4344412"/>
          </a:xfrm>
          <a:prstGeom prst="rect">
            <a:avLst/>
          </a:prstGeom>
        </p:spPr>
      </p:pic>
      <p:sp>
        <p:nvSpPr>
          <p:cNvPr id="39940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Evidence II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Result will be a selected joint of query and evidence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E.g. for P(L | +r), we would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 end up with:</a:t>
            </a: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To get our answer, just normalize this!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That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’s it!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667000"/>
            <a:ext cx="13049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830008"/>
              </p:ext>
            </p:extLst>
          </p:nvPr>
        </p:nvGraphicFramePr>
        <p:xfrm>
          <a:off x="6019800" y="3124200"/>
          <a:ext cx="1143000" cy="628650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03527"/>
              </p:ext>
            </p:extLst>
          </p:nvPr>
        </p:nvGraphicFramePr>
        <p:xfrm>
          <a:off x="1676400" y="3124200"/>
          <a:ext cx="1752600" cy="628650"/>
        </p:xfrm>
        <a:graphic>
          <a:graphicData uri="http://schemas.openxmlformats.org/drawingml/2006/table">
            <a:tbl>
              <a:tblPr/>
              <a:tblGrid>
                <a:gridCol w="43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+r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0.074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667000"/>
            <a:ext cx="14287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4191000" y="32766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81400" y="2667000"/>
            <a:ext cx="2057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alibri"/>
                <a:cs typeface="Calibri"/>
              </a:rPr>
              <a:t>Normalize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General Variable Elimination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5638800" cy="437356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Query: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Start with initial factors: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Local CPTs (but instantiated by evidence)</a:t>
            </a: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While there are still hidden variables (not Q or evidence):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Pick a hidden variable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Join all factors mentioning H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Eliminate (sum out) H</a:t>
            </a:r>
          </a:p>
          <a:p>
            <a:pPr lvl="1">
              <a:lnSpc>
                <a:spcPct val="9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Join all remaining factors and normalize</a:t>
            </a:r>
          </a:p>
        </p:txBody>
      </p:sp>
      <p:pic>
        <p:nvPicPr>
          <p:cNvPr id="4096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0"/>
            <a:ext cx="4572000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33800"/>
            <a:ext cx="3053791" cy="154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981200"/>
            <a:ext cx="2252280" cy="1295399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5715000"/>
            <a:ext cx="685800" cy="90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9" y="6019800"/>
            <a:ext cx="1307806" cy="411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pic>
        <p:nvPicPr>
          <p:cNvPr id="4198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Text Box 20"/>
          <p:cNvSpPr txBox="1">
            <a:spLocks noChangeArrowheads="1"/>
          </p:cNvSpPr>
          <p:nvPr/>
        </p:nvSpPr>
        <p:spPr bwMode="auto">
          <a:xfrm>
            <a:off x="762000" y="3276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Choose A</a:t>
            </a:r>
          </a:p>
        </p:txBody>
      </p:sp>
      <p:sp>
        <p:nvSpPr>
          <p:cNvPr id="26635" name="AutoShape 24"/>
          <p:cNvSpPr>
            <a:spLocks noChangeArrowheads="1"/>
          </p:cNvSpPr>
          <p:nvPr/>
        </p:nvSpPr>
        <p:spPr bwMode="auto">
          <a:xfrm>
            <a:off x="32004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AutoShape 26"/>
          <p:cNvSpPr>
            <a:spLocks noChangeArrowheads="1"/>
          </p:cNvSpPr>
          <p:nvPr/>
        </p:nvSpPr>
        <p:spPr bwMode="auto">
          <a:xfrm>
            <a:off x="6705600" y="4179888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31"/>
          <p:cNvSpPr>
            <a:spLocks noChangeArrowheads="1"/>
          </p:cNvSpPr>
          <p:nvPr/>
        </p:nvSpPr>
        <p:spPr bwMode="auto">
          <a:xfrm>
            <a:off x="1828800" y="5410200"/>
            <a:ext cx="60960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Rectangle 32"/>
          <p:cNvSpPr>
            <a:spLocks noChangeArrowheads="1"/>
          </p:cNvSpPr>
          <p:nvPr/>
        </p:nvSpPr>
        <p:spPr bwMode="auto">
          <a:xfrm>
            <a:off x="9144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63" y="4421188"/>
            <a:ext cx="2190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3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394200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9" name="Picture 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86200"/>
            <a:ext cx="14890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12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9969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1" name="Picture 15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800600"/>
            <a:ext cx="11191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2" name="Picture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4343400"/>
            <a:ext cx="2195512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3" name="Picture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4" name="Picture 4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638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5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6388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6" name="Picture 18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56261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arm.pn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5" grpId="0" animBg="1"/>
      <p:bldP spid="26636" grpId="0" animBg="1"/>
      <p:bldP spid="2868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Example</a:t>
            </a:r>
          </a:p>
        </p:txBody>
      </p:sp>
      <p:sp>
        <p:nvSpPr>
          <p:cNvPr id="43011" name="Rectangle 7"/>
          <p:cNvSpPr>
            <a:spLocks noChangeArrowheads="1"/>
          </p:cNvSpPr>
          <p:nvPr/>
        </p:nvSpPr>
        <p:spPr bwMode="auto">
          <a:xfrm>
            <a:off x="2514600" y="14478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219200" y="2209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latin typeface="Calibri" pitchFamily="34" charset="0"/>
                <a:cs typeface="Calibri" pitchFamily="34" charset="0"/>
              </a:rPr>
              <a:t>Choose E</a:t>
            </a:r>
          </a:p>
        </p:txBody>
      </p:sp>
      <p:sp>
        <p:nvSpPr>
          <p:cNvPr id="43013" name="AutoShape 9"/>
          <p:cNvSpPr>
            <a:spLocks noChangeArrowheads="1"/>
          </p:cNvSpPr>
          <p:nvPr/>
        </p:nvSpPr>
        <p:spPr bwMode="auto">
          <a:xfrm>
            <a:off x="3657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3014" name="AutoShape 10"/>
          <p:cNvSpPr>
            <a:spLocks noChangeArrowheads="1"/>
          </p:cNvSpPr>
          <p:nvPr/>
        </p:nvSpPr>
        <p:spPr bwMode="auto">
          <a:xfrm>
            <a:off x="7086600" y="2819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301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263" y="3060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033713"/>
            <a:ext cx="242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Rectangle 18"/>
          <p:cNvSpPr>
            <a:spLocks noChangeArrowheads="1"/>
          </p:cNvSpPr>
          <p:nvPr/>
        </p:nvSpPr>
        <p:spPr bwMode="auto">
          <a:xfrm>
            <a:off x="2438400" y="4191000"/>
            <a:ext cx="60960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9" name="Text Box 20"/>
          <p:cNvSpPr txBox="1">
            <a:spLocks noChangeArrowheads="1"/>
          </p:cNvSpPr>
          <p:nvPr/>
        </p:nvSpPr>
        <p:spPr bwMode="auto">
          <a:xfrm>
            <a:off x="1219200" y="48768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 pitchFamily="34" charset="0"/>
                <a:cs typeface="Calibri" pitchFamily="34" charset="0"/>
              </a:rPr>
              <a:t>Finish with B</a:t>
            </a:r>
          </a:p>
        </p:txBody>
      </p:sp>
      <p:sp>
        <p:nvSpPr>
          <p:cNvPr id="29708" name="AutoShape 21"/>
          <p:cNvSpPr>
            <a:spLocks noChangeArrowheads="1"/>
          </p:cNvSpPr>
          <p:nvPr/>
        </p:nvSpPr>
        <p:spPr bwMode="auto">
          <a:xfrm>
            <a:off x="3429000" y="5486400"/>
            <a:ext cx="762000" cy="685800"/>
          </a:xfrm>
          <a:prstGeom prst="rightArrow">
            <a:avLst>
              <a:gd name="adj1" fmla="val 50000"/>
              <a:gd name="adj2" fmla="val 423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709" name="AutoShape 22"/>
          <p:cNvSpPr>
            <a:spLocks noChangeArrowheads="1"/>
          </p:cNvSpPr>
          <p:nvPr/>
        </p:nvSpPr>
        <p:spPr bwMode="auto">
          <a:xfrm>
            <a:off x="6553200" y="5486400"/>
            <a:ext cx="1447800" cy="685800"/>
          </a:xfrm>
          <a:prstGeom prst="rightArrow">
            <a:avLst>
              <a:gd name="adj1" fmla="val 50000"/>
              <a:gd name="adj2" fmla="val 804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pic>
        <p:nvPicPr>
          <p:cNvPr id="29710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5727700"/>
            <a:ext cx="21907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1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5637213"/>
            <a:ext cx="16160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3" name="Picture 2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16129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4" name="Picture 5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6129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5" name="Picture 1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30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352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7" name="Picture 18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8" name="Picture 3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75" y="2971800"/>
            <a:ext cx="18256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025" y="29718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9" name="Picture 36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3434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0" name="Picture 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343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1" name="Picture 38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43600"/>
            <a:ext cx="1427163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2" name="Picture 5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486400"/>
            <a:ext cx="7842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3" name="Picture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5713413"/>
            <a:ext cx="14732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 descr="alarm.png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 animBg="1"/>
      <p:bldP spid="27659" grpId="0"/>
      <p:bldP spid="29708" grpId="0" animBg="1"/>
      <p:bldP spid="297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ea typeface="ＭＳ Ｐゴシック" pitchFamily="34" charset="-128"/>
                <a:cs typeface="Calibri" pitchFamily="34" charset="0"/>
              </a:rPr>
              <a:t>Example 2: P(B|a)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119368"/>
              </p:ext>
            </p:extLst>
          </p:nvPr>
        </p:nvGraphicFramePr>
        <p:xfrm>
          <a:off x="3505200" y="4013200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" name="Picture 3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3584575"/>
            <a:ext cx="10588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472012"/>
              </p:ext>
            </p:extLst>
          </p:nvPr>
        </p:nvGraphicFramePr>
        <p:xfrm>
          <a:off x="228600" y="4800600"/>
          <a:ext cx="2209800" cy="1854201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4080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43400"/>
            <a:ext cx="10747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759262"/>
              </p:ext>
            </p:extLst>
          </p:nvPr>
        </p:nvGraphicFramePr>
        <p:xfrm>
          <a:off x="304800" y="2819400"/>
          <a:ext cx="1381125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095" name="Picture 1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2362200"/>
            <a:ext cx="7604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96" name="Oval 15"/>
          <p:cNvSpPr>
            <a:spLocks noChangeArrowheads="1"/>
          </p:cNvSpPr>
          <p:nvPr/>
        </p:nvSpPr>
        <p:spPr bwMode="auto">
          <a:xfrm>
            <a:off x="2057400" y="34290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>
                <a:latin typeface="Times New Roman"/>
                <a:cs typeface="Times New Roman"/>
              </a:rPr>
              <a:t>a</a:t>
            </a:r>
            <a:endParaRPr lang="en-US" sz="2400" baseline="-25000">
              <a:latin typeface="Times New Roman"/>
              <a:cs typeface="Times New Roman"/>
            </a:endParaRPr>
          </a:p>
        </p:txBody>
      </p:sp>
      <p:sp>
        <p:nvSpPr>
          <p:cNvPr id="44097" name="Oval 11"/>
          <p:cNvSpPr>
            <a:spLocks noChangeArrowheads="1"/>
          </p:cNvSpPr>
          <p:nvPr/>
        </p:nvSpPr>
        <p:spPr bwMode="auto">
          <a:xfrm>
            <a:off x="2058988" y="2362200"/>
            <a:ext cx="5334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B</a:t>
            </a:r>
          </a:p>
        </p:txBody>
      </p:sp>
      <p:cxnSp>
        <p:nvCxnSpPr>
          <p:cNvPr id="44098" name="AutoShape 12"/>
          <p:cNvCxnSpPr>
            <a:cxnSpLocks noChangeShapeType="1"/>
            <a:stCxn id="44097" idx="4"/>
            <a:endCxn id="44096" idx="0"/>
          </p:cNvCxnSpPr>
          <p:nvPr/>
        </p:nvCxnSpPr>
        <p:spPr bwMode="auto">
          <a:xfrm rot="5400000">
            <a:off x="2058194" y="3161506"/>
            <a:ext cx="5334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3962400" y="2362200"/>
            <a:ext cx="1524000" cy="5334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a, B</a:t>
            </a:r>
            <a:endParaRPr lang="en-US" sz="2400" baseline="-25000" dirty="0">
              <a:latin typeface="Times New Roman"/>
              <a:cs typeface="Times New Roman"/>
            </a:endParaRPr>
          </a:p>
        </p:txBody>
      </p:sp>
      <p:sp>
        <p:nvSpPr>
          <p:cNvPr id="44100" name="TextBox 24"/>
          <p:cNvSpPr txBox="1">
            <a:spLocks noChangeArrowheads="1"/>
          </p:cNvSpPr>
          <p:nvPr/>
        </p:nvSpPr>
        <p:spPr bwMode="auto">
          <a:xfrm>
            <a:off x="152400" y="1524000"/>
            <a:ext cx="2819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Start / Select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10000" y="1533525"/>
            <a:ext cx="175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Join on 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629400" y="1533525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Normalize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28600" y="5715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8600" y="6477000"/>
            <a:ext cx="2209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08489"/>
              </p:ext>
            </p:extLst>
          </p:nvPr>
        </p:nvGraphicFramePr>
        <p:xfrm>
          <a:off x="6477000" y="4010025"/>
          <a:ext cx="2438400" cy="1112838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8/17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Symbol"/>
                        </a:rPr>
                        <a:t>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9/17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6" name="Picture 3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3581400"/>
            <a:ext cx="100171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 descr="\\.host\Shared Folders\Shared with PC\p_a_given_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914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/>
          <p:cNvCxnSpPr>
            <a:endCxn id="40962" idx="1"/>
          </p:cNvCxnSpPr>
          <p:nvPr/>
        </p:nvCxnSpPr>
        <p:spPr>
          <a:xfrm>
            <a:off x="1295400" y="4500563"/>
            <a:ext cx="304800" cy="793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Same Example in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9400" y="3124200"/>
            <a:ext cx="5867400" cy="32194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sz="105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marginal can be obtained from joint by summing out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 joint distribution expression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a, and then summing out gives f</a:t>
            </a:r>
            <a:r>
              <a:rPr lang="en-US" sz="2000" baseline="-25000" dirty="0">
                <a:ea typeface="ＭＳ Ｐゴシック" pitchFamily="34" charset="-128"/>
              </a:rPr>
              <a:t>1</a:t>
            </a: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use x*(</a:t>
            </a:r>
            <a:r>
              <a:rPr lang="en-US" sz="2000" dirty="0" err="1">
                <a:ea typeface="ＭＳ Ｐゴシック" pitchFamily="34" charset="-128"/>
              </a:rPr>
              <a:t>y+z</a:t>
            </a:r>
            <a:r>
              <a:rPr lang="en-US" sz="2000" dirty="0">
                <a:ea typeface="ＭＳ Ｐゴシック" pitchFamily="34" charset="-128"/>
              </a:rPr>
              <a:t>)  = </a:t>
            </a:r>
            <a:r>
              <a:rPr lang="en-US" sz="2000" dirty="0" err="1">
                <a:ea typeface="ＭＳ Ｐゴシック" pitchFamily="34" charset="-128"/>
              </a:rPr>
              <a:t>xy</a:t>
            </a:r>
            <a:r>
              <a:rPr lang="en-US" sz="2000" dirty="0">
                <a:ea typeface="ＭＳ Ｐゴシック" pitchFamily="34" charset="-128"/>
              </a:rPr>
              <a:t> + </a:t>
            </a:r>
            <a:r>
              <a:rPr lang="en-US" sz="2000" dirty="0" err="1">
                <a:ea typeface="ＭＳ Ｐゴシック" pitchFamily="34" charset="-128"/>
              </a:rPr>
              <a:t>xz</a:t>
            </a:r>
            <a:endParaRPr lang="en-US" sz="20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endParaRPr lang="en-US" sz="800" dirty="0">
              <a:ea typeface="ＭＳ Ｐゴシック" pitchFamily="34" charset="-128"/>
            </a:endParaRPr>
          </a:p>
          <a:p>
            <a:pPr marL="0" indent="0">
              <a:buFont typeface="Wingdings" pitchFamily="2" charset="2"/>
              <a:buNone/>
            </a:pPr>
            <a:r>
              <a:rPr lang="en-US" sz="2000" dirty="0">
                <a:ea typeface="ＭＳ Ｐゴシック" pitchFamily="34" charset="-128"/>
              </a:rPr>
              <a:t>joining on e, and then summing out gives f</a:t>
            </a:r>
            <a:r>
              <a:rPr lang="en-US" sz="2000" baseline="-25000" dirty="0">
                <a:ea typeface="ＭＳ Ｐゴシック" pitchFamily="34" charset="-128"/>
              </a:rPr>
              <a:t>2</a:t>
            </a:r>
          </a:p>
        </p:txBody>
      </p:sp>
      <p:pic>
        <p:nvPicPr>
          <p:cNvPr id="45061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805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449513"/>
            <a:ext cx="784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2449513"/>
            <a:ext cx="1489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430463"/>
            <a:ext cx="99695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5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650" y="2430463"/>
            <a:ext cx="1119188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18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6813"/>
            <a:ext cx="768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7" name="Rectangle 32"/>
          <p:cNvSpPr>
            <a:spLocks noChangeArrowheads="1"/>
          </p:cNvSpPr>
          <p:nvPr/>
        </p:nvSpPr>
        <p:spPr bwMode="auto">
          <a:xfrm>
            <a:off x="381000" y="2286000"/>
            <a:ext cx="8534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3" name="Picture 22" descr="txp_fig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999" y="3110821"/>
            <a:ext cx="5791201" cy="306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5069" name="Content Placeholder 2"/>
          <p:cNvSpPr txBox="1">
            <a:spLocks/>
          </p:cNvSpPr>
          <p:nvPr/>
        </p:nvSpPr>
        <p:spPr bwMode="auto">
          <a:xfrm>
            <a:off x="0" y="6477000"/>
            <a:ext cx="1211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All we are doing is exploiting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vwz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 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vxy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+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vxz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= 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u+v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w+x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)(</a:t>
            </a:r>
            <a:r>
              <a:rPr lang="en-US" sz="1600" b="1" dirty="0" err="1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y+z</a:t>
            </a:r>
            <a:r>
              <a:rPr lang="en-US" sz="1600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) to improve computational efficiency!</a:t>
            </a:r>
          </a:p>
        </p:txBody>
      </p:sp>
      <p:pic>
        <p:nvPicPr>
          <p:cNvPr id="24" name="Picture 23" descr="alarm.png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486" y="1295400"/>
            <a:ext cx="1816908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1606" y="-31750"/>
            <a:ext cx="12190393" cy="1143000"/>
          </a:xfrm>
        </p:spPr>
        <p:txBody>
          <a:bodyPr/>
          <a:lstStyle/>
          <a:p>
            <a:r>
              <a:rPr lang="en-US" sz="3600" dirty="0">
                <a:ea typeface="ＭＳ Ｐゴシック" pitchFamily="34" charset="-128"/>
              </a:rPr>
              <a:t>Another Variable Elimination Example</a:t>
            </a:r>
          </a:p>
        </p:txBody>
      </p:sp>
      <p:pic>
        <p:nvPicPr>
          <p:cNvPr id="46083" name="Picture 2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436880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1" y="1676402"/>
            <a:ext cx="7239000" cy="50673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458200" y="1371600"/>
            <a:ext cx="2667000" cy="2286000"/>
            <a:chOff x="7467600" y="1524000"/>
            <a:chExt cx="1295400" cy="1563688"/>
          </a:xfrm>
        </p:grpSpPr>
        <p:sp>
          <p:nvSpPr>
            <p:cNvPr id="25" name="Oval 24"/>
            <p:cNvSpPr/>
            <p:nvPr/>
          </p:nvSpPr>
          <p:spPr bwMode="auto">
            <a:xfrm>
              <a:off x="74676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71" name="Picture 7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94163" y="287091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26" name="Straight Arrow Connector 25"/>
            <p:cNvCxnSpPr>
              <a:stCxn id="32" idx="4"/>
              <a:endCxn id="25" idx="0"/>
            </p:cNvCxnSpPr>
            <p:nvPr/>
          </p:nvCxnSpPr>
          <p:spPr bwMode="auto">
            <a:xfrm>
              <a:off x="75819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1" idx="5"/>
              <a:endCxn id="36" idx="1"/>
            </p:cNvCxnSpPr>
            <p:nvPr/>
          </p:nvCxnSpPr>
          <p:spPr bwMode="auto">
            <a:xfrm>
              <a:off x="81962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31" idx="3"/>
              <a:endCxn id="32" idx="7"/>
            </p:cNvCxnSpPr>
            <p:nvPr/>
          </p:nvCxnSpPr>
          <p:spPr bwMode="auto">
            <a:xfrm flipH="1">
              <a:off x="7662863" y="1752600"/>
              <a:ext cx="371475" cy="49688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1" idx="4"/>
              <a:endCxn id="33" idx="0"/>
            </p:cNvCxnSpPr>
            <p:nvPr/>
          </p:nvCxnSpPr>
          <p:spPr bwMode="auto">
            <a:xfrm>
              <a:off x="8115300" y="1792288"/>
              <a:ext cx="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 bwMode="auto">
            <a:xfrm>
              <a:off x="80010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1" name="Oval 30"/>
            <p:cNvSpPr/>
            <p:nvPr/>
          </p:nvSpPr>
          <p:spPr bwMode="auto">
            <a:xfrm>
              <a:off x="8001000" y="15240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62500" lnSpcReduction="20000"/>
            </a:bodyPr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74676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80010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8534400" y="2209800"/>
              <a:ext cx="228600" cy="2682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cxnSp>
          <p:nvCxnSpPr>
            <p:cNvPr id="52" name="Straight Arrow Connector 51"/>
            <p:cNvCxnSpPr>
              <a:stCxn id="36" idx="4"/>
              <a:endCxn id="57" idx="0"/>
            </p:cNvCxnSpPr>
            <p:nvPr/>
          </p:nvCxnSpPr>
          <p:spPr bwMode="auto">
            <a:xfrm>
              <a:off x="86487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3" idx="4"/>
              <a:endCxn id="30" idx="0"/>
            </p:cNvCxnSpPr>
            <p:nvPr/>
          </p:nvCxnSpPr>
          <p:spPr bwMode="auto">
            <a:xfrm>
              <a:off x="8115300" y="2478088"/>
              <a:ext cx="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7" name="Oval 56"/>
            <p:cNvSpPr/>
            <p:nvPr/>
          </p:nvSpPr>
          <p:spPr bwMode="auto">
            <a:xfrm>
              <a:off x="8534400" y="2819400"/>
              <a:ext cx="228600" cy="268288"/>
            </a:xfrm>
            <a:prstGeom prst="ellipse">
              <a:avLst/>
            </a:prstGeom>
            <a:solidFill>
              <a:srgbClr val="60606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/>
            </a:p>
          </p:txBody>
        </p:sp>
        <p:pic>
          <p:nvPicPr>
            <p:cNvPr id="65" name="Picture 64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38722" y="1565855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6" name="Picture 6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01000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7" name="Picture 66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32793" y="2261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9" name="Picture 68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7600" y="22613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3" name="Picture 72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87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75" name="Picture 74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52108" y="2870918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</p:grpSp>
      <p:sp>
        <p:nvSpPr>
          <p:cNvPr id="46105" name="TextBox 75"/>
          <p:cNvSpPr txBox="1">
            <a:spLocks noChangeArrowheads="1"/>
          </p:cNvSpPr>
          <p:nvPr/>
        </p:nvSpPr>
        <p:spPr bwMode="auto">
          <a:xfrm>
            <a:off x="8153400" y="4267200"/>
            <a:ext cx="3886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Computational complexity critically depends on the largest factor being generated in this process.  Size of factor = number of entries in table.  In example above (assuming binary) all factors generated are of size 2 --- as they all only have one variable (Z, Z, and X</a:t>
            </a:r>
            <a:r>
              <a:rPr lang="en-US" sz="1800" baseline="-25000" dirty="0">
                <a:latin typeface="Calibri"/>
                <a:cs typeface="Calibri"/>
              </a:rPr>
              <a:t>3</a:t>
            </a:r>
            <a:r>
              <a:rPr lang="en-US" sz="1800" dirty="0">
                <a:latin typeface="Calibri"/>
                <a:cs typeface="Calibri"/>
              </a:rPr>
              <a:t> respectively).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Variable Elimination Ordering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524000" y="1447800"/>
            <a:ext cx="8686800" cy="4602163"/>
          </a:xfrm>
        </p:spPr>
        <p:txBody>
          <a:bodyPr/>
          <a:lstStyle/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For the query P(X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|y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,…,</a:t>
            </a:r>
            <a:r>
              <a:rPr lang="en-US" sz="2000" dirty="0" err="1">
                <a:ea typeface="ＭＳ Ｐゴシック" pitchFamily="34" charset="-128"/>
                <a:cs typeface="Calibri" pitchFamily="34" charset="0"/>
              </a:rPr>
              <a:t>y</a:t>
            </a:r>
            <a:r>
              <a:rPr lang="en-US" sz="2000" baseline="-25000" dirty="0" err="1">
                <a:ea typeface="ＭＳ Ｐゴシック" pitchFamily="34" charset="-128"/>
                <a:cs typeface="Calibri" pitchFamily="34" charset="0"/>
              </a:rPr>
              <a:t>n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) work through the following two different orderings as done in previous slide: Z,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and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…, X</a:t>
            </a:r>
            <a:r>
              <a:rPr lang="en-US" sz="2000" baseline="-25000" dirty="0">
                <a:ea typeface="ＭＳ Ｐゴシック" pitchFamily="34" charset="-128"/>
                <a:cs typeface="Calibri" pitchFamily="34" charset="0"/>
              </a:rPr>
              <a:t>n-1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, Z.  What is the size of the maximum factor generated for each of the orderings?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Answer: 2</a:t>
            </a:r>
            <a:r>
              <a:rPr lang="en-US" sz="2000" baseline="30000" dirty="0">
                <a:ea typeface="ＭＳ Ｐゴシック" pitchFamily="34" charset="-128"/>
                <a:cs typeface="Calibri" pitchFamily="34" charset="0"/>
              </a:rPr>
              <a:t>n+1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versus 2</a:t>
            </a:r>
            <a:r>
              <a:rPr lang="en-US" sz="2000" baseline="30000">
                <a:ea typeface="ＭＳ Ｐゴシック" pitchFamily="34" charset="-128"/>
                <a:cs typeface="Calibri" pitchFamily="34" charset="0"/>
              </a:rPr>
              <a:t>2</a:t>
            </a:r>
            <a:r>
              <a:rPr lang="en-US" sz="2000">
                <a:ea typeface="ＭＳ Ｐゴシック" pitchFamily="34" charset="-128"/>
                <a:cs typeface="Calibri" pitchFamily="34" charset="0"/>
              </a:rPr>
              <a:t> </a:t>
            </a:r>
            <a:r>
              <a:rPr lang="en-US" sz="2000" dirty="0">
                <a:ea typeface="ＭＳ Ｐゴシック" pitchFamily="34" charset="-128"/>
                <a:cs typeface="Calibri" pitchFamily="34" charset="0"/>
              </a:rPr>
              <a:t>(assuming binary)</a:t>
            </a:r>
          </a:p>
          <a:p>
            <a:pPr lvl="4"/>
            <a:endParaRPr lang="en-US" sz="800" dirty="0">
              <a:ea typeface="ＭＳ Ｐゴシック" pitchFamily="34" charset="-128"/>
              <a:cs typeface="Calibri" pitchFamily="34" charset="0"/>
            </a:endParaRPr>
          </a:p>
          <a:p>
            <a:r>
              <a:rPr lang="en-US" sz="2000" dirty="0">
                <a:ea typeface="ＭＳ Ｐゴシック" pitchFamily="34" charset="-128"/>
                <a:cs typeface="Calibri" pitchFamily="34" charset="0"/>
              </a:rPr>
              <a:t>In general: the ordering can greatly affect efficiency.  </a:t>
            </a:r>
          </a:p>
          <a:p>
            <a:endParaRPr lang="en-US" sz="2000" dirty="0">
              <a:ea typeface="ＭＳ Ｐゴシック" pitchFamily="34" charset="-128"/>
              <a:cs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33800" y="2590800"/>
            <a:ext cx="4343400" cy="2819400"/>
            <a:chOff x="3810000" y="2743200"/>
            <a:chExt cx="2514600" cy="1752600"/>
          </a:xfrm>
        </p:grpSpPr>
        <p:sp>
          <p:nvSpPr>
            <p:cNvPr id="86" name="Oval 85"/>
            <p:cNvSpPr/>
            <p:nvPr/>
          </p:nvSpPr>
          <p:spPr bwMode="auto">
            <a:xfrm>
              <a:off x="59436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5410200" y="35052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4102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419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38100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5943600" y="41148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6" name="Straight Arrow Connector 5"/>
            <p:cNvCxnSpPr>
              <a:stCxn id="12" idx="4"/>
              <a:endCxn id="59" idx="0"/>
            </p:cNvCxnSpPr>
            <p:nvPr/>
          </p:nvCxnSpPr>
          <p:spPr bwMode="auto">
            <a:xfrm>
              <a:off x="40005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11" idx="4"/>
              <a:endCxn id="61" idx="0"/>
            </p:cNvCxnSpPr>
            <p:nvPr/>
          </p:nvCxnSpPr>
          <p:spPr bwMode="auto">
            <a:xfrm>
              <a:off x="5219700" y="3087688"/>
              <a:ext cx="3810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stCxn id="11" idx="4"/>
              <a:endCxn id="12" idx="7"/>
            </p:cNvCxnSpPr>
            <p:nvPr/>
          </p:nvCxnSpPr>
          <p:spPr bwMode="auto">
            <a:xfrm flipH="1">
              <a:off x="4135438" y="3087688"/>
              <a:ext cx="1084262" cy="39687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1" idx="4"/>
              <a:endCxn id="13" idx="0"/>
            </p:cNvCxnSpPr>
            <p:nvPr/>
          </p:nvCxnSpPr>
          <p:spPr bwMode="auto">
            <a:xfrm flipH="1">
              <a:off x="4610100" y="3087688"/>
              <a:ext cx="609600" cy="3413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 bwMode="auto">
            <a:xfrm>
              <a:off x="5029200" y="2743200"/>
              <a:ext cx="381000" cy="3444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>
              <a:normAutofit fontScale="92500" lnSpcReduction="20000"/>
            </a:bodyPr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8100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419600" y="3429000"/>
              <a:ext cx="381000" cy="3810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b="1" dirty="0">
                <a:latin typeface="Calibri" pitchFamily="34" charset="0"/>
                <a:cs typeface="Calibri" pitchFamily="34" charset="0"/>
              </a:endParaRPr>
            </a:p>
          </p:txBody>
        </p:sp>
        <p:cxnSp>
          <p:nvCxnSpPr>
            <p:cNvPr id="16" name="Straight Arrow Connector 15"/>
            <p:cNvCxnSpPr>
              <a:stCxn id="13" idx="4"/>
              <a:endCxn id="58" idx="0"/>
            </p:cNvCxnSpPr>
            <p:nvPr/>
          </p:nvCxnSpPr>
          <p:spPr bwMode="auto">
            <a:xfrm>
              <a:off x="4610100" y="3810000"/>
              <a:ext cx="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53688" y="2819400"/>
              <a:ext cx="152400" cy="174171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>
                      <a:alpha val="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19" name="Picture 18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95800" y="3565317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1" name="Picture 20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86200" y="3556718"/>
              <a:ext cx="230207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2" name="Picture 21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14112" y="4209808"/>
              <a:ext cx="17708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23" name="Picture 22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13508" y="4202830"/>
              <a:ext cx="194791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32" name="Straight Arrow Connector 31"/>
            <p:cNvCxnSpPr>
              <a:stCxn id="61" idx="4"/>
              <a:endCxn id="57" idx="0"/>
            </p:cNvCxnSpPr>
            <p:nvPr/>
          </p:nvCxnSpPr>
          <p:spPr bwMode="auto">
            <a:xfrm>
              <a:off x="56007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0180" name="Picture 50179" descr="TP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9006" y="3621087"/>
              <a:ext cx="453390" cy="18891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2" name="Picture 51" descr="TP_tmp.png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10200" y="4204956"/>
              <a:ext cx="371872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50190" name="Picture 50189" descr="TP_tmp.png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19800" y="4191000"/>
              <a:ext cx="212499" cy="177083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cxnSp>
          <p:nvCxnSpPr>
            <p:cNvPr id="41" name="Straight Arrow Connector 40"/>
            <p:cNvCxnSpPr>
              <a:stCxn id="11" idx="4"/>
              <a:endCxn id="86" idx="0"/>
            </p:cNvCxnSpPr>
            <p:nvPr/>
          </p:nvCxnSpPr>
          <p:spPr bwMode="auto">
            <a:xfrm>
              <a:off x="5219700" y="3087688"/>
              <a:ext cx="914400" cy="41751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86" idx="4"/>
              <a:endCxn id="75" idx="0"/>
            </p:cNvCxnSpPr>
            <p:nvPr/>
          </p:nvCxnSpPr>
          <p:spPr bwMode="auto">
            <a:xfrm>
              <a:off x="6134100" y="3886200"/>
              <a:ext cx="0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3" name="Picture 52" descr="TP_tmp.png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02092" y="3632917"/>
              <a:ext cx="247915" cy="177082"/>
            </a:xfrm>
            <a:prstGeom prst="rect">
              <a:avLst/>
            </a:prstGeom>
            <a:noFill/>
            <a:ln/>
            <a:effectLst/>
            <a:extLst>
              <a:ext uri="{909E8E84-426E-40dd-AFC4-6F175D3DCCD1}">
                <a14:hiddenFill xmlns:a14="http://schemas.microsoft.com/office/drawing/2010/main" xmlns="">
                  <a:pattFill prst="pct5">
                    <a:fgClr>
                      <a:srgbClr val="FFFFFF">
                        <a:alpha val="0"/>
                      </a:srgbClr>
                    </a:fgClr>
                    <a:bgClr>
                      <a:srgbClr val="FFFFFF">
                        <a:alpha val="0"/>
                      </a:srgbClr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 xmlns="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xmlns="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47134" name="TextBox 53"/>
            <p:cNvSpPr txBox="1">
              <a:spLocks noChangeArrowheads="1"/>
            </p:cNvSpPr>
            <p:nvPr/>
          </p:nvSpPr>
          <p:spPr bwMode="auto">
            <a:xfrm>
              <a:off x="4876800" y="3505200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  <p:sp>
          <p:nvSpPr>
            <p:cNvPr id="47135" name="TextBox 95"/>
            <p:cNvSpPr txBox="1">
              <a:spLocks noChangeArrowheads="1"/>
            </p:cNvSpPr>
            <p:nvPr/>
          </p:nvSpPr>
          <p:spPr bwMode="auto">
            <a:xfrm>
              <a:off x="4876800" y="4049713"/>
              <a:ext cx="343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sz="1800">
                  <a:latin typeface="Calibri" pitchFamily="34" charset="0"/>
                  <a:cs typeface="Calibri" pitchFamily="34" charset="0"/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sz="4000" dirty="0">
                <a:ea typeface="ＭＳ Ｐゴシック" pitchFamily="34" charset="-128"/>
              </a:rPr>
              <a:t>VE: Computational and Space Complexity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1295400" y="1397001"/>
            <a:ext cx="97536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The computational and space complexity of variable elimination is determined by the largest factor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The elimination ordering can greatly affect the size of the largest factor. 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E.g., previous slide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s example 2</a:t>
            </a:r>
            <a:r>
              <a:rPr lang="en-US" sz="2000" baseline="30000" dirty="0">
                <a:ea typeface="ＭＳ Ｐゴシック" pitchFamily="34" charset="-128"/>
              </a:rPr>
              <a:t>n</a:t>
            </a:r>
            <a:r>
              <a:rPr lang="en-US" sz="2000" dirty="0">
                <a:ea typeface="ＭＳ Ｐゴシック" pitchFamily="34" charset="-128"/>
              </a:rPr>
              <a:t> vs. 2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Does there always exist an ordering that only results in small factors?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ea typeface="ＭＳ Ｐゴシック" pitchFamily="34" charset="-128"/>
              </a:rPr>
              <a:t>No!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BN Applet</a:t>
            </a:r>
          </a:p>
        </p:txBody>
      </p:sp>
      <p:pic>
        <p:nvPicPr>
          <p:cNvPr id="5" name="BN Demo Apple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160661"/>
            <a:ext cx="815340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Worst Case Complexity?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5867400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CSP:  </a:t>
            </a: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400" dirty="0">
              <a:ea typeface="ＭＳ Ｐゴシック" pitchFamily="34" charset="-128"/>
            </a:endParaRPr>
          </a:p>
          <a:p>
            <a:endParaRPr lang="en-US" sz="16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If we can answer P(z) equal to zero or not, we answered whether the 3-SAT problem has a solution.</a:t>
            </a:r>
          </a:p>
          <a:p>
            <a:pPr lvl="4"/>
            <a:endParaRPr lang="en-US" sz="9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Hence inference in Bayes</a:t>
            </a:r>
            <a:r>
              <a:rPr lang="en-US" altLang="en-US" sz="2000" dirty="0">
                <a:ea typeface="ＭＳ Ｐゴシック" pitchFamily="34" charset="-128"/>
              </a:rPr>
              <a:t>’</a:t>
            </a:r>
            <a:r>
              <a:rPr lang="en-US" sz="2000" dirty="0">
                <a:ea typeface="ＭＳ Ｐゴシック" pitchFamily="34" charset="-128"/>
              </a:rPr>
              <a:t> nets is NP-hard.  No known efficient probabilistic inference in general.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24200" y="2286000"/>
            <a:ext cx="7848600" cy="3124200"/>
            <a:chOff x="3124200" y="2286000"/>
            <a:chExt cx="7848600" cy="3124200"/>
          </a:xfrm>
        </p:grpSpPr>
        <p:cxnSp>
          <p:nvCxnSpPr>
            <p:cNvPr id="18" name="Straight Arrow Connector 17"/>
            <p:cNvCxnSpPr>
              <a:stCxn id="16" idx="4"/>
              <a:endCxn id="116" idx="0"/>
            </p:cNvCxnSpPr>
            <p:nvPr/>
          </p:nvCxnSpPr>
          <p:spPr bwMode="auto">
            <a:xfrm flipH="1">
              <a:off x="3314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9157" name="Group 1"/>
            <p:cNvGrpSpPr>
              <a:grpSpLocks/>
            </p:cNvGrpSpPr>
            <p:nvPr/>
          </p:nvGrpSpPr>
          <p:grpSpPr bwMode="auto">
            <a:xfrm>
              <a:off x="3352800" y="2286000"/>
              <a:ext cx="381000" cy="381000"/>
              <a:chOff x="2438400" y="3429000"/>
              <a:chExt cx="381000" cy="3810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2438400" y="3429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" name="Picture 20" descr="TP_tmp.png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3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14600" y="35567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8" name="Group 52229"/>
            <p:cNvGrpSpPr>
              <a:grpSpLocks/>
            </p:cNvGrpSpPr>
            <p:nvPr/>
          </p:nvGrpSpPr>
          <p:grpSpPr bwMode="auto">
            <a:xfrm>
              <a:off x="4419600" y="2286000"/>
              <a:ext cx="381000" cy="381000"/>
              <a:chOff x="2057400" y="1828800"/>
              <a:chExt cx="381000" cy="381000"/>
            </a:xfrm>
          </p:grpSpPr>
          <p:sp>
            <p:nvSpPr>
              <p:cNvPr id="38" name="Oval 37"/>
              <p:cNvSpPr/>
              <p:nvPr/>
            </p:nvSpPr>
            <p:spPr bwMode="auto">
              <a:xfrm>
                <a:off x="2057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28" name="Picture 52227" descr="TP_tmp.png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3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133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59" name="Group 52232"/>
            <p:cNvGrpSpPr>
              <a:grpSpLocks/>
            </p:cNvGrpSpPr>
            <p:nvPr/>
          </p:nvGrpSpPr>
          <p:grpSpPr bwMode="auto">
            <a:xfrm>
              <a:off x="5486400" y="2286000"/>
              <a:ext cx="381000" cy="381000"/>
              <a:chOff x="3124200" y="1828800"/>
              <a:chExt cx="381000" cy="381000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31242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1" name="Picture 52230" descr="TP_tmp.png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004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0" name="Group 52235"/>
            <p:cNvGrpSpPr>
              <a:grpSpLocks/>
            </p:cNvGrpSpPr>
            <p:nvPr/>
          </p:nvGrpSpPr>
          <p:grpSpPr bwMode="auto">
            <a:xfrm>
              <a:off x="6553200" y="2286000"/>
              <a:ext cx="381000" cy="381000"/>
              <a:chOff x="4191000" y="1828800"/>
              <a:chExt cx="381000" cy="381000"/>
            </a:xfrm>
          </p:grpSpPr>
          <p:sp>
            <p:nvSpPr>
              <p:cNvPr id="50" name="Oval 49"/>
              <p:cNvSpPr/>
              <p:nvPr/>
            </p:nvSpPr>
            <p:spPr bwMode="auto">
              <a:xfrm>
                <a:off x="41910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4" name="Picture 52233" descr="TP_tmp.png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672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1" name="Group 52238"/>
            <p:cNvGrpSpPr>
              <a:grpSpLocks/>
            </p:cNvGrpSpPr>
            <p:nvPr/>
          </p:nvGrpSpPr>
          <p:grpSpPr bwMode="auto">
            <a:xfrm>
              <a:off x="7620000" y="2286000"/>
              <a:ext cx="381000" cy="381000"/>
              <a:chOff x="5257800" y="1828800"/>
              <a:chExt cx="381000" cy="381000"/>
            </a:xfrm>
          </p:grpSpPr>
          <p:sp>
            <p:nvSpPr>
              <p:cNvPr id="56" name="Oval 55"/>
              <p:cNvSpPr/>
              <p:nvPr/>
            </p:nvSpPr>
            <p:spPr bwMode="auto">
              <a:xfrm>
                <a:off x="52578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37" name="Picture 52236" descr="TP_tmp.png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3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340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2" name="Group 52241"/>
            <p:cNvGrpSpPr>
              <a:grpSpLocks/>
            </p:cNvGrpSpPr>
            <p:nvPr/>
          </p:nvGrpSpPr>
          <p:grpSpPr bwMode="auto">
            <a:xfrm>
              <a:off x="8686800" y="2286000"/>
              <a:ext cx="381000" cy="381000"/>
              <a:chOff x="6324600" y="1828800"/>
              <a:chExt cx="381000" cy="38100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63246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0" name="Picture 52239" descr="TP_tmp.png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4008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3" name="Group 52244"/>
            <p:cNvGrpSpPr>
              <a:grpSpLocks/>
            </p:cNvGrpSpPr>
            <p:nvPr/>
          </p:nvGrpSpPr>
          <p:grpSpPr bwMode="auto">
            <a:xfrm>
              <a:off x="9753600" y="2286000"/>
              <a:ext cx="381000" cy="381000"/>
              <a:chOff x="7391400" y="1828800"/>
              <a:chExt cx="381000" cy="381000"/>
            </a:xfrm>
          </p:grpSpPr>
          <p:sp>
            <p:nvSpPr>
              <p:cNvPr id="68" name="Oval 67"/>
              <p:cNvSpPr/>
              <p:nvPr/>
            </p:nvSpPr>
            <p:spPr bwMode="auto">
              <a:xfrm>
                <a:off x="7391400" y="18288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43" name="Picture 52242" descr="TP_tmp.png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467600" y="1956518"/>
                <a:ext cx="230207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4" name="Group 52253"/>
            <p:cNvGrpSpPr>
              <a:grpSpLocks/>
            </p:cNvGrpSpPr>
            <p:nvPr/>
          </p:nvGrpSpPr>
          <p:grpSpPr bwMode="auto">
            <a:xfrm>
              <a:off x="3124200" y="3048000"/>
              <a:ext cx="381000" cy="381000"/>
              <a:chOff x="762000" y="2743200"/>
              <a:chExt cx="381000" cy="381000"/>
            </a:xfrm>
          </p:grpSpPr>
          <p:sp>
            <p:nvSpPr>
              <p:cNvPr id="116" name="Oval 115"/>
              <p:cNvSpPr/>
              <p:nvPr/>
            </p:nvSpPr>
            <p:spPr bwMode="auto">
              <a:xfrm>
                <a:off x="762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2" name="Picture 52251" descr="TP_tmp.png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64763" y="2870918"/>
                <a:ext cx="177082" cy="177082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5" name="Group 225"/>
            <p:cNvGrpSpPr>
              <a:grpSpLocks/>
            </p:cNvGrpSpPr>
            <p:nvPr/>
          </p:nvGrpSpPr>
          <p:grpSpPr bwMode="auto">
            <a:xfrm>
              <a:off x="4191000" y="3048000"/>
              <a:ext cx="381000" cy="381000"/>
              <a:chOff x="1828800" y="2743200"/>
              <a:chExt cx="381000" cy="381000"/>
            </a:xfrm>
          </p:grpSpPr>
          <p:sp>
            <p:nvSpPr>
              <p:cNvPr id="122" name="Oval 121"/>
              <p:cNvSpPr/>
              <p:nvPr/>
            </p:nvSpPr>
            <p:spPr bwMode="auto">
              <a:xfrm>
                <a:off x="1828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52255" name="Picture 52254" descr="TP_tmp.png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22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6" name="Group 229"/>
            <p:cNvGrpSpPr>
              <a:grpSpLocks/>
            </p:cNvGrpSpPr>
            <p:nvPr/>
          </p:nvGrpSpPr>
          <p:grpSpPr bwMode="auto">
            <a:xfrm>
              <a:off x="5257800" y="3048000"/>
              <a:ext cx="381000" cy="381000"/>
              <a:chOff x="2895600" y="2743200"/>
              <a:chExt cx="381000" cy="381000"/>
            </a:xfrm>
          </p:grpSpPr>
          <p:sp>
            <p:nvSpPr>
              <p:cNvPr id="128" name="Oval 127"/>
              <p:cNvSpPr/>
              <p:nvPr/>
            </p:nvSpPr>
            <p:spPr bwMode="auto">
              <a:xfrm>
                <a:off x="2895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27" name="Picture 226" descr="TP_tmp.png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989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7" name="Group 232"/>
            <p:cNvGrpSpPr>
              <a:grpSpLocks/>
            </p:cNvGrpSpPr>
            <p:nvPr/>
          </p:nvGrpSpPr>
          <p:grpSpPr bwMode="auto">
            <a:xfrm>
              <a:off x="6324600" y="3048000"/>
              <a:ext cx="381000" cy="381000"/>
              <a:chOff x="3962400" y="2743200"/>
              <a:chExt cx="381000" cy="381000"/>
            </a:xfrm>
          </p:grpSpPr>
          <p:sp>
            <p:nvSpPr>
              <p:cNvPr id="134" name="Oval 133"/>
              <p:cNvSpPr/>
              <p:nvPr/>
            </p:nvSpPr>
            <p:spPr bwMode="auto">
              <a:xfrm>
                <a:off x="39624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1" name="Picture 230" descr="TP_tmp.png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0563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8" name="Group 235"/>
            <p:cNvGrpSpPr>
              <a:grpSpLocks/>
            </p:cNvGrpSpPr>
            <p:nvPr/>
          </p:nvGrpSpPr>
          <p:grpSpPr bwMode="auto">
            <a:xfrm>
              <a:off x="7391400" y="3048000"/>
              <a:ext cx="381000" cy="381000"/>
              <a:chOff x="5029200" y="2743200"/>
              <a:chExt cx="381000" cy="381000"/>
            </a:xfrm>
          </p:grpSpPr>
          <p:sp>
            <p:nvSpPr>
              <p:cNvPr id="140" name="Oval 139"/>
              <p:cNvSpPr/>
              <p:nvPr/>
            </p:nvSpPr>
            <p:spPr bwMode="auto">
              <a:xfrm>
                <a:off x="50292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4" name="Picture 233" descr="TP_tmp.png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231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69" name="Group 238"/>
            <p:cNvGrpSpPr>
              <a:grpSpLocks/>
            </p:cNvGrpSpPr>
            <p:nvPr/>
          </p:nvGrpSpPr>
          <p:grpSpPr bwMode="auto">
            <a:xfrm>
              <a:off x="8458200" y="3048000"/>
              <a:ext cx="381000" cy="381000"/>
              <a:chOff x="6096000" y="2743200"/>
              <a:chExt cx="381000" cy="381000"/>
            </a:xfrm>
          </p:grpSpPr>
          <p:sp>
            <p:nvSpPr>
              <p:cNvPr id="146" name="Oval 145"/>
              <p:cNvSpPr/>
              <p:nvPr/>
            </p:nvSpPr>
            <p:spPr bwMode="auto">
              <a:xfrm>
                <a:off x="60960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37" name="Picture 236" descr="TP_tmp.png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899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0" name="Group 241"/>
            <p:cNvGrpSpPr>
              <a:grpSpLocks/>
            </p:cNvGrpSpPr>
            <p:nvPr/>
          </p:nvGrpSpPr>
          <p:grpSpPr bwMode="auto">
            <a:xfrm>
              <a:off x="9525000" y="3048000"/>
              <a:ext cx="381000" cy="381000"/>
              <a:chOff x="7162800" y="2743200"/>
              <a:chExt cx="381000" cy="381000"/>
            </a:xfrm>
          </p:grpSpPr>
          <p:sp>
            <p:nvSpPr>
              <p:cNvPr id="152" name="Oval 151"/>
              <p:cNvSpPr/>
              <p:nvPr/>
            </p:nvSpPr>
            <p:spPr bwMode="auto">
              <a:xfrm>
                <a:off x="71628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0" name="Picture 239" descr="TP_tmp.png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2567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1" name="Group 244"/>
            <p:cNvGrpSpPr>
              <a:grpSpLocks/>
            </p:cNvGrpSpPr>
            <p:nvPr/>
          </p:nvGrpSpPr>
          <p:grpSpPr bwMode="auto">
            <a:xfrm>
              <a:off x="10591800" y="3048000"/>
              <a:ext cx="381000" cy="381000"/>
              <a:chOff x="8229600" y="2743200"/>
              <a:chExt cx="381000" cy="381000"/>
            </a:xfrm>
          </p:grpSpPr>
          <p:sp>
            <p:nvSpPr>
              <p:cNvPr id="155" name="Oval 154"/>
              <p:cNvSpPr/>
              <p:nvPr/>
            </p:nvSpPr>
            <p:spPr bwMode="auto">
              <a:xfrm>
                <a:off x="8229600" y="27432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3" name="Picture 242" descr="TP_tmp.png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4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323508" y="2870918"/>
                <a:ext cx="194791" cy="177083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2" name="Group 247"/>
            <p:cNvGrpSpPr>
              <a:grpSpLocks/>
            </p:cNvGrpSpPr>
            <p:nvPr/>
          </p:nvGrpSpPr>
          <p:grpSpPr bwMode="auto">
            <a:xfrm>
              <a:off x="3657600" y="3733800"/>
              <a:ext cx="381000" cy="381000"/>
              <a:chOff x="1295400" y="3276600"/>
              <a:chExt cx="381000" cy="381000"/>
            </a:xfrm>
          </p:grpSpPr>
          <p:sp>
            <p:nvSpPr>
              <p:cNvPr id="164" name="Oval 163"/>
              <p:cNvSpPr/>
              <p:nvPr/>
            </p:nvSpPr>
            <p:spPr bwMode="auto">
              <a:xfrm>
                <a:off x="1295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46" name="Picture 245" descr="TP_tmp.png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4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36183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3" name="Group 204"/>
            <p:cNvGrpSpPr>
              <a:grpSpLocks/>
            </p:cNvGrpSpPr>
            <p:nvPr/>
          </p:nvGrpSpPr>
          <p:grpSpPr bwMode="auto">
            <a:xfrm>
              <a:off x="5791200" y="3733800"/>
              <a:ext cx="381000" cy="381000"/>
              <a:chOff x="3429000" y="3276600"/>
              <a:chExt cx="381000" cy="381000"/>
            </a:xfrm>
          </p:grpSpPr>
          <p:sp>
            <p:nvSpPr>
              <p:cNvPr id="170" name="Oval 169"/>
              <p:cNvSpPr/>
              <p:nvPr/>
            </p:nvSpPr>
            <p:spPr bwMode="auto">
              <a:xfrm>
                <a:off x="34290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3" name="Picture 202" descr="TP_tmp.png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97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4" name="Group 253"/>
            <p:cNvGrpSpPr>
              <a:grpSpLocks/>
            </p:cNvGrpSpPr>
            <p:nvPr/>
          </p:nvGrpSpPr>
          <p:grpSpPr bwMode="auto">
            <a:xfrm>
              <a:off x="7924800" y="3733800"/>
              <a:ext cx="381000" cy="381000"/>
              <a:chOff x="5562600" y="3276600"/>
              <a:chExt cx="381000" cy="381000"/>
            </a:xfrm>
          </p:grpSpPr>
          <p:sp>
            <p:nvSpPr>
              <p:cNvPr id="176" name="Oval 175"/>
              <p:cNvSpPr/>
              <p:nvPr/>
            </p:nvSpPr>
            <p:spPr bwMode="auto">
              <a:xfrm>
                <a:off x="55626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2" name="Picture 251" descr="TP_tmp.png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5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033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5" name="Group 201"/>
            <p:cNvGrpSpPr>
              <a:grpSpLocks/>
            </p:cNvGrpSpPr>
            <p:nvPr/>
          </p:nvGrpSpPr>
          <p:grpSpPr bwMode="auto">
            <a:xfrm>
              <a:off x="10134600" y="3733800"/>
              <a:ext cx="381000" cy="381000"/>
              <a:chOff x="7772400" y="3276600"/>
              <a:chExt cx="381000" cy="381000"/>
            </a:xfrm>
          </p:grpSpPr>
          <p:sp>
            <p:nvSpPr>
              <p:cNvPr id="182" name="Oval 181"/>
              <p:cNvSpPr/>
              <p:nvPr/>
            </p:nvSpPr>
            <p:spPr bwMode="auto">
              <a:xfrm>
                <a:off x="7772400" y="32766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55" name="Picture 254" descr="TP_tmp.png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5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813184" y="3404318"/>
                <a:ext cx="301040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6" name="Group 207"/>
            <p:cNvGrpSpPr>
              <a:grpSpLocks/>
            </p:cNvGrpSpPr>
            <p:nvPr/>
          </p:nvGrpSpPr>
          <p:grpSpPr bwMode="auto">
            <a:xfrm>
              <a:off x="4649788" y="4343400"/>
              <a:ext cx="530225" cy="381000"/>
              <a:chOff x="2287880" y="3810000"/>
              <a:chExt cx="531247" cy="381000"/>
            </a:xfrm>
          </p:grpSpPr>
          <p:sp>
            <p:nvSpPr>
              <p:cNvPr id="188" name="Oval 187"/>
              <p:cNvSpPr/>
              <p:nvPr/>
            </p:nvSpPr>
            <p:spPr bwMode="auto">
              <a:xfrm>
                <a:off x="2362636" y="3810000"/>
                <a:ext cx="38014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6" name="Picture 205" descr="TP_tmp.png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5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287880" y="3937718"/>
                <a:ext cx="531247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7" name="Group 210"/>
            <p:cNvGrpSpPr>
              <a:grpSpLocks/>
            </p:cNvGrpSpPr>
            <p:nvPr/>
          </p:nvGrpSpPr>
          <p:grpSpPr bwMode="auto">
            <a:xfrm>
              <a:off x="8924925" y="4343400"/>
              <a:ext cx="514350" cy="381000"/>
              <a:chOff x="6563934" y="3810000"/>
              <a:chExt cx="513539" cy="381000"/>
            </a:xfrm>
          </p:grpSpPr>
          <p:sp>
            <p:nvSpPr>
              <p:cNvPr id="194" name="Oval 193"/>
              <p:cNvSpPr/>
              <p:nvPr/>
            </p:nvSpPr>
            <p:spPr bwMode="auto">
              <a:xfrm>
                <a:off x="6628919" y="3810000"/>
                <a:ext cx="381984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09" name="Picture 208" descr="TP_tmp.png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5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63934" y="3937718"/>
                <a:ext cx="513539" cy="194791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grpSp>
          <p:nvGrpSpPr>
            <p:cNvPr id="49178" name="Group 213"/>
            <p:cNvGrpSpPr>
              <a:grpSpLocks/>
            </p:cNvGrpSpPr>
            <p:nvPr/>
          </p:nvGrpSpPr>
          <p:grpSpPr bwMode="auto">
            <a:xfrm>
              <a:off x="6934200" y="5029200"/>
              <a:ext cx="381000" cy="381000"/>
              <a:chOff x="4572000" y="4191000"/>
              <a:chExt cx="381000" cy="381000"/>
            </a:xfrm>
          </p:grpSpPr>
          <p:sp>
            <p:nvSpPr>
              <p:cNvPr id="200" name="Oval 199"/>
              <p:cNvSpPr/>
              <p:nvPr/>
            </p:nvSpPr>
            <p:spPr bwMode="auto">
              <a:xfrm>
                <a:off x="4572000" y="4191000"/>
                <a:ext cx="381000" cy="3810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400" b="1" dirty="0"/>
              </a:p>
            </p:txBody>
          </p:sp>
          <p:pic>
            <p:nvPicPr>
              <p:cNvPr id="212" name="Picture 211" descr="TP_tmp.png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5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01325" y="4318718"/>
                <a:ext cx="123958" cy="141666"/>
              </a:xfrm>
              <a:prstGeom prst="rect">
                <a:avLst/>
              </a:prstGeom>
              <a:noFill/>
              <a:ln/>
              <a:effectLst/>
              <a:extLst>
                <a:ext uri="{909E8E84-426E-40dd-AFC4-6F175D3DCCD1}">
                  <a14:hiddenFill xmlns:a14="http://schemas.microsoft.com/office/drawing/2010/main" xmlns="">
                    <a:pattFill prst="pct5">
                      <a:fgClr>
                        <a:srgbClr val="FFFFFF">
                          <a:alpha val="0"/>
                        </a:srgbClr>
                      </a:fgClr>
                      <a:bgClr>
                        <a:srgbClr val="FFFFFF">
                          <a:alpha val="0"/>
                        </a:srgbClr>
                      </a:bgClr>
                    </a:patt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7357" dir="2700000" rotWithShape="0">
                        <a:scrgbClr r="0" g="0" b="0"/>
                      </a:outerShdw>
                    </a:effectLst>
                  </a14:hiddenEffects>
                </a:ext>
                <a:ext uri="{31F19639-BCED-4a60-ADC4-E9642A236FB7}">
                  <a14:hiddenScene3d xmlns:a14="http://schemas.microsoft.com/office/drawing/2010/main" xmlns="">
                    <a:camera prst="orthographicFront">
                      <a:rot lat="0" lon="0" rev="0"/>
                    </a:camera>
                    <a:lightRig rig="threePt" dir="t">
                      <a:rot lat="0" lon="0" rev="0"/>
                    </a:lightRig>
                  </a14:hiddenScene3d>
                </a:ext>
                <a:ext uri="{E45631CC-5BF2-4c18-A39C-3461C7D3F71A}">
                  <a14:hiddenSp3d xmlns:a14="http://schemas.microsoft.com/office/drawing/2010/main" xmlns="" extrusionH="457200">
                    <a:contourClr>
                      <a:srgbClr val="000000"/>
                    </a:contourClr>
                  </a14:hiddenSp3d>
                </a:ex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</p:grpSp>
        <p:cxnSp>
          <p:nvCxnSpPr>
            <p:cNvPr id="225" name="Straight Arrow Connector 224"/>
            <p:cNvCxnSpPr>
              <a:stCxn id="38" idx="4"/>
              <a:endCxn id="116" idx="0"/>
            </p:cNvCxnSpPr>
            <p:nvPr/>
          </p:nvCxnSpPr>
          <p:spPr bwMode="auto">
            <a:xfrm flipH="1">
              <a:off x="33147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44" idx="4"/>
              <a:endCxn id="116" idx="0"/>
            </p:cNvCxnSpPr>
            <p:nvPr/>
          </p:nvCxnSpPr>
          <p:spPr bwMode="auto">
            <a:xfrm flipH="1">
              <a:off x="33147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6" idx="4"/>
              <a:endCxn id="122" idx="0"/>
            </p:cNvCxnSpPr>
            <p:nvPr/>
          </p:nvCxnSpPr>
          <p:spPr bwMode="auto">
            <a:xfrm>
              <a:off x="3543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44" idx="4"/>
              <a:endCxn id="122" idx="0"/>
            </p:cNvCxnSpPr>
            <p:nvPr/>
          </p:nvCxnSpPr>
          <p:spPr bwMode="auto">
            <a:xfrm flipH="1">
              <a:off x="43815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50" idx="4"/>
              <a:endCxn id="122" idx="0"/>
            </p:cNvCxnSpPr>
            <p:nvPr/>
          </p:nvCxnSpPr>
          <p:spPr bwMode="auto">
            <a:xfrm flipH="1">
              <a:off x="43815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>
              <a:stCxn id="38" idx="4"/>
              <a:endCxn id="140" idx="0"/>
            </p:cNvCxnSpPr>
            <p:nvPr/>
          </p:nvCxnSpPr>
          <p:spPr bwMode="auto">
            <a:xfrm>
              <a:off x="46101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56" idx="4"/>
              <a:endCxn id="140" idx="0"/>
            </p:cNvCxnSpPr>
            <p:nvPr/>
          </p:nvCxnSpPr>
          <p:spPr bwMode="auto">
            <a:xfrm flipH="1">
              <a:off x="75819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68" idx="4"/>
              <a:endCxn id="140" idx="0"/>
            </p:cNvCxnSpPr>
            <p:nvPr/>
          </p:nvCxnSpPr>
          <p:spPr bwMode="auto">
            <a:xfrm flipH="1">
              <a:off x="7581900" y="2667000"/>
              <a:ext cx="2362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68" idx="4"/>
              <a:endCxn id="155" idx="0"/>
            </p:cNvCxnSpPr>
            <p:nvPr/>
          </p:nvCxnSpPr>
          <p:spPr bwMode="auto">
            <a:xfrm>
              <a:off x="9944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68" idx="4"/>
              <a:endCxn id="152" idx="0"/>
            </p:cNvCxnSpPr>
            <p:nvPr/>
          </p:nvCxnSpPr>
          <p:spPr bwMode="auto">
            <a:xfrm flipH="1">
              <a:off x="97155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62" idx="4"/>
              <a:endCxn id="155" idx="0"/>
            </p:cNvCxnSpPr>
            <p:nvPr/>
          </p:nvCxnSpPr>
          <p:spPr bwMode="auto">
            <a:xfrm>
              <a:off x="88773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56" idx="4"/>
              <a:endCxn id="155" idx="0"/>
            </p:cNvCxnSpPr>
            <p:nvPr/>
          </p:nvCxnSpPr>
          <p:spPr bwMode="auto">
            <a:xfrm>
              <a:off x="7810500" y="2667000"/>
              <a:ext cx="29718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50" idx="4"/>
              <a:endCxn id="146" idx="0"/>
            </p:cNvCxnSpPr>
            <p:nvPr/>
          </p:nvCxnSpPr>
          <p:spPr bwMode="auto">
            <a:xfrm>
              <a:off x="67437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>
              <a:stCxn id="56" idx="4"/>
              <a:endCxn id="146" idx="0"/>
            </p:cNvCxnSpPr>
            <p:nvPr/>
          </p:nvCxnSpPr>
          <p:spPr bwMode="auto">
            <a:xfrm>
              <a:off x="78105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44" idx="4"/>
              <a:endCxn id="134" idx="0"/>
            </p:cNvCxnSpPr>
            <p:nvPr/>
          </p:nvCxnSpPr>
          <p:spPr bwMode="auto">
            <a:xfrm>
              <a:off x="56769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50" idx="4"/>
              <a:endCxn id="134" idx="0"/>
            </p:cNvCxnSpPr>
            <p:nvPr/>
          </p:nvCxnSpPr>
          <p:spPr bwMode="auto">
            <a:xfrm flipH="1">
              <a:off x="65151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6" name="Straight Arrow Connector 325"/>
            <p:cNvCxnSpPr>
              <a:stCxn id="44" idx="4"/>
              <a:endCxn id="128" idx="0"/>
            </p:cNvCxnSpPr>
            <p:nvPr/>
          </p:nvCxnSpPr>
          <p:spPr bwMode="auto">
            <a:xfrm flipH="1">
              <a:off x="54483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8" idx="4"/>
              <a:endCxn id="128" idx="0"/>
            </p:cNvCxnSpPr>
            <p:nvPr/>
          </p:nvCxnSpPr>
          <p:spPr bwMode="auto">
            <a:xfrm>
              <a:off x="46101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stCxn id="50" idx="4"/>
              <a:endCxn id="128" idx="0"/>
            </p:cNvCxnSpPr>
            <p:nvPr/>
          </p:nvCxnSpPr>
          <p:spPr bwMode="auto">
            <a:xfrm flipH="1">
              <a:off x="54483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stCxn id="56" idx="4"/>
              <a:endCxn id="134" idx="0"/>
            </p:cNvCxnSpPr>
            <p:nvPr/>
          </p:nvCxnSpPr>
          <p:spPr bwMode="auto">
            <a:xfrm flipH="1">
              <a:off x="6515100" y="2667000"/>
              <a:ext cx="12954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62" idx="4"/>
              <a:endCxn id="146" idx="0"/>
            </p:cNvCxnSpPr>
            <p:nvPr/>
          </p:nvCxnSpPr>
          <p:spPr bwMode="auto">
            <a:xfrm flipH="1">
              <a:off x="8648700" y="2667000"/>
              <a:ext cx="2286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62" idx="4"/>
              <a:endCxn id="152" idx="0"/>
            </p:cNvCxnSpPr>
            <p:nvPr/>
          </p:nvCxnSpPr>
          <p:spPr bwMode="auto">
            <a:xfrm>
              <a:off x="8877300" y="2667000"/>
              <a:ext cx="8382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56" idx="4"/>
              <a:endCxn id="152" idx="0"/>
            </p:cNvCxnSpPr>
            <p:nvPr/>
          </p:nvCxnSpPr>
          <p:spPr bwMode="auto">
            <a:xfrm>
              <a:off x="7810500" y="2667000"/>
              <a:ext cx="1905000" cy="3810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116" idx="4"/>
              <a:endCxn id="164" idx="0"/>
            </p:cNvCxnSpPr>
            <p:nvPr/>
          </p:nvCxnSpPr>
          <p:spPr bwMode="auto">
            <a:xfrm>
              <a:off x="3314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122" idx="4"/>
              <a:endCxn id="164" idx="0"/>
            </p:cNvCxnSpPr>
            <p:nvPr/>
          </p:nvCxnSpPr>
          <p:spPr bwMode="auto">
            <a:xfrm flipH="1">
              <a:off x="38481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5" name="Straight Arrow Connector 354"/>
            <p:cNvCxnSpPr>
              <a:stCxn id="134" idx="4"/>
              <a:endCxn id="170" idx="0"/>
            </p:cNvCxnSpPr>
            <p:nvPr/>
          </p:nvCxnSpPr>
          <p:spPr bwMode="auto">
            <a:xfrm flipH="1">
              <a:off x="59817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146" idx="4"/>
              <a:endCxn id="176" idx="0"/>
            </p:cNvCxnSpPr>
            <p:nvPr/>
          </p:nvCxnSpPr>
          <p:spPr bwMode="auto">
            <a:xfrm flipH="1">
              <a:off x="8115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155" idx="4"/>
              <a:endCxn id="182" idx="0"/>
            </p:cNvCxnSpPr>
            <p:nvPr/>
          </p:nvCxnSpPr>
          <p:spPr bwMode="auto">
            <a:xfrm flipH="1">
              <a:off x="10325100" y="3429000"/>
              <a:ext cx="4572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4" name="Straight Arrow Connector 363"/>
            <p:cNvCxnSpPr>
              <a:stCxn id="152" idx="4"/>
              <a:endCxn id="182" idx="0"/>
            </p:cNvCxnSpPr>
            <p:nvPr/>
          </p:nvCxnSpPr>
          <p:spPr bwMode="auto">
            <a:xfrm>
              <a:off x="9715500" y="3429000"/>
              <a:ext cx="6096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140" idx="4"/>
              <a:endCxn id="176" idx="0"/>
            </p:cNvCxnSpPr>
            <p:nvPr/>
          </p:nvCxnSpPr>
          <p:spPr bwMode="auto">
            <a:xfrm>
              <a:off x="75819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128" idx="4"/>
              <a:endCxn id="170" idx="0"/>
            </p:cNvCxnSpPr>
            <p:nvPr/>
          </p:nvCxnSpPr>
          <p:spPr bwMode="auto">
            <a:xfrm>
              <a:off x="5448300" y="3429000"/>
              <a:ext cx="533400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5" name="Straight Arrow Connector 374"/>
            <p:cNvCxnSpPr>
              <a:stCxn id="164" idx="4"/>
              <a:endCxn id="188" idx="0"/>
            </p:cNvCxnSpPr>
            <p:nvPr/>
          </p:nvCxnSpPr>
          <p:spPr bwMode="auto">
            <a:xfrm>
              <a:off x="38481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stCxn id="176" idx="4"/>
              <a:endCxn id="194" idx="0"/>
            </p:cNvCxnSpPr>
            <p:nvPr/>
          </p:nvCxnSpPr>
          <p:spPr bwMode="auto">
            <a:xfrm>
              <a:off x="8115300" y="4114800"/>
              <a:ext cx="1065213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1" name="Straight Arrow Connector 380"/>
            <p:cNvCxnSpPr>
              <a:stCxn id="182" idx="4"/>
              <a:endCxn id="194" idx="0"/>
            </p:cNvCxnSpPr>
            <p:nvPr/>
          </p:nvCxnSpPr>
          <p:spPr bwMode="auto">
            <a:xfrm flipH="1">
              <a:off x="9180513" y="4114800"/>
              <a:ext cx="11445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170" idx="4"/>
              <a:endCxn id="188" idx="0"/>
            </p:cNvCxnSpPr>
            <p:nvPr/>
          </p:nvCxnSpPr>
          <p:spPr bwMode="auto">
            <a:xfrm flipH="1">
              <a:off x="4913313" y="4114800"/>
              <a:ext cx="1068387" cy="228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7" name="Straight Arrow Connector 386"/>
            <p:cNvCxnSpPr>
              <a:stCxn id="194" idx="4"/>
              <a:endCxn id="200" idx="0"/>
            </p:cNvCxnSpPr>
            <p:nvPr/>
          </p:nvCxnSpPr>
          <p:spPr bwMode="auto">
            <a:xfrm flipH="1">
              <a:off x="7124700" y="4724400"/>
              <a:ext cx="2055813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188" idx="4"/>
              <a:endCxn id="200" idx="0"/>
            </p:cNvCxnSpPr>
            <p:nvPr/>
          </p:nvCxnSpPr>
          <p:spPr bwMode="auto">
            <a:xfrm>
              <a:off x="4913313" y="4724400"/>
              <a:ext cx="2211387" cy="3048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752600"/>
            <a:ext cx="11700169" cy="242376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0" name="Picture 35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31" y="2349403"/>
            <a:ext cx="2874831" cy="24139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6" name="Picture 365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761" y="2743200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68" name="Picture 36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3258931"/>
            <a:ext cx="2241038" cy="246269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0" name="TextBox 364"/>
          <p:cNvSpPr txBox="1">
            <a:spLocks noChangeArrowheads="1"/>
          </p:cNvSpPr>
          <p:nvPr/>
        </p:nvSpPr>
        <p:spPr bwMode="auto">
          <a:xfrm>
            <a:off x="446709" y="3000374"/>
            <a:ext cx="338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69" name="Picture 36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8" y="3581400"/>
            <a:ext cx="1499856" cy="27046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9222" name="TextBox 411"/>
          <p:cNvSpPr txBox="1">
            <a:spLocks noChangeArrowheads="1"/>
          </p:cNvSpPr>
          <p:nvPr/>
        </p:nvSpPr>
        <p:spPr bwMode="auto">
          <a:xfrm>
            <a:off x="413372" y="3733799"/>
            <a:ext cx="3381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200"/>
              <a:t>…</a:t>
            </a:r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7" y="4004230"/>
            <a:ext cx="1458293" cy="26297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621142"/>
            <a:ext cx="2022029" cy="255657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309" y="4320178"/>
            <a:ext cx="1991691" cy="251821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374" name="Picture 373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5073225"/>
            <a:ext cx="2133600" cy="260775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Polytrees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066800" y="1676399"/>
            <a:ext cx="10718800" cy="4449765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A </a:t>
            </a:r>
            <a:r>
              <a:rPr lang="en-US" sz="2400" dirty="0" err="1">
                <a:ea typeface="ＭＳ Ｐゴシック" pitchFamily="34" charset="-128"/>
              </a:rPr>
              <a:t>polytree</a:t>
            </a:r>
            <a:r>
              <a:rPr lang="en-US" sz="2400" dirty="0">
                <a:ea typeface="ＭＳ Ｐゴシック" pitchFamily="34" charset="-128"/>
              </a:rPr>
              <a:t> is a directed graph with no undirected cycles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poly-trees you can always find an ordering that is efficient 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Try it!!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Cut-set conditioning for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 inference</a:t>
            </a:r>
          </a:p>
          <a:p>
            <a:pPr lvl="6"/>
            <a:endParaRPr lang="en-US" sz="5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Choose set of variables such that if removed only a </a:t>
            </a:r>
            <a:r>
              <a:rPr lang="en-US" sz="2000" dirty="0" err="1">
                <a:ea typeface="ＭＳ Ｐゴシック" pitchFamily="34" charset="-128"/>
              </a:rPr>
              <a:t>polytree</a:t>
            </a:r>
            <a:r>
              <a:rPr lang="en-US" sz="2000" dirty="0">
                <a:ea typeface="ＭＳ Ｐゴシック" pitchFamily="34" charset="-128"/>
              </a:rPr>
              <a:t> remains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Exercise: Think about how the specifics would work out!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pPr lvl="1"/>
            <a:endParaRPr lang="en-US" sz="20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Bayes</a:t>
            </a:r>
            <a:r>
              <a:rPr lang="en-US" altLang="en-US">
                <a:ea typeface="ＭＳ Ｐゴシック" pitchFamily="34" charset="-128"/>
              </a:rPr>
              <a:t>’</a:t>
            </a:r>
            <a:r>
              <a:rPr lang="en-US">
                <a:ea typeface="ＭＳ Ｐゴシック" pitchFamily="34" charset="-128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352800" y="1447800"/>
            <a:ext cx="5410200" cy="4729164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Representation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Conditional Independences</a:t>
            </a:r>
          </a:p>
          <a:p>
            <a:pPr lvl="8"/>
            <a:endParaRPr lang="en-US" sz="900" dirty="0">
              <a:ea typeface="ＭＳ Ｐゴシック" pitchFamily="34" charset="-128"/>
            </a:endParaRPr>
          </a:p>
          <a:p>
            <a:pPr lvl="4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Probabilistic Inference</a:t>
            </a:r>
          </a:p>
          <a:p>
            <a:pPr lvl="7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Enumeration (exact, exponential complexity)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Inference is NP-complete</a:t>
            </a:r>
          </a:p>
          <a:p>
            <a:pPr lvl="5"/>
            <a:endParaRPr lang="en-US" sz="900" dirty="0">
              <a:ea typeface="ＭＳ Ｐゴシック" pitchFamily="34" charset="-128"/>
            </a:endParaRPr>
          </a:p>
          <a:p>
            <a:pPr lvl="1"/>
            <a:r>
              <a:rPr lang="en-US" sz="2000" dirty="0">
                <a:ea typeface="ＭＳ Ｐゴシック" pitchFamily="34" charset="-128"/>
              </a:rPr>
              <a:t>Sampling (approximate)</a:t>
            </a:r>
          </a:p>
          <a:p>
            <a:pPr lvl="5"/>
            <a:endParaRPr lang="en-US" sz="1200" dirty="0">
              <a:ea typeface="ＭＳ Ｐゴシック" pitchFamily="34" charset="-128"/>
            </a:endParaRPr>
          </a:p>
          <a:p>
            <a:pPr lvl="3"/>
            <a:endParaRPr lang="en-US" sz="2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Learning Bayes</a:t>
            </a:r>
            <a:r>
              <a:rPr lang="en-US" altLang="en-US" sz="2400" dirty="0">
                <a:ea typeface="ＭＳ Ｐゴシック" pitchFamily="34" charset="-128"/>
              </a:rPr>
              <a:t>’</a:t>
            </a:r>
            <a:r>
              <a:rPr lang="en-US" sz="2400" dirty="0">
                <a:ea typeface="ＭＳ Ｐゴシック" pitchFamily="34" charset="-128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1336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528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3487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08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1" y="1143000"/>
            <a:ext cx="2438398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41863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481308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233019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73011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890127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19" name="Picture 1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90483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143000"/>
            <a:ext cx="2438400" cy="1621696"/>
          </a:xfrm>
          <a:prstGeom prst="rect">
            <a:avLst/>
          </a:prstGeom>
        </p:spPr>
      </p:pic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Alarm Network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901502"/>
              </p:ext>
            </p:extLst>
          </p:nvPr>
        </p:nvGraphicFramePr>
        <p:xfrm>
          <a:off x="1447800" y="1350313"/>
          <a:ext cx="1295400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4413"/>
              </p:ext>
            </p:extLst>
          </p:nvPr>
        </p:nvGraphicFramePr>
        <p:xfrm>
          <a:off x="6248400" y="1350313"/>
          <a:ext cx="1298575" cy="134619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P(E)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0.002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L="91418" marR="91418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0.998</a:t>
                      </a:r>
                    </a:p>
                  </a:txBody>
                  <a:tcPr marL="91418" marR="9141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84611"/>
              </p:ext>
            </p:extLst>
          </p:nvPr>
        </p:nvGraphicFramePr>
        <p:xfrm>
          <a:off x="8686800" y="3165132"/>
          <a:ext cx="2819400" cy="330697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36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6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P(A|B,E)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+b</a:t>
                      </a: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0.94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0.06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+e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0.29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+e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0.71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0.001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-b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Calibri"/>
                          <a:cs typeface="Calibri"/>
                        </a:rPr>
                        <a:t>0.999</a:t>
                      </a:r>
                    </a:p>
                  </a:txBody>
                  <a:tcPr marT="45716" marB="457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312033"/>
              </p:ext>
            </p:extLst>
          </p:nvPr>
        </p:nvGraphicFramePr>
        <p:xfrm>
          <a:off x="762000" y="2923054"/>
          <a:ext cx="19812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7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P(J|A)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+j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-j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0.95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62832"/>
              </p:ext>
            </p:extLst>
          </p:nvPr>
        </p:nvGraphicFramePr>
        <p:xfrm>
          <a:off x="6248400" y="2923054"/>
          <a:ext cx="2057400" cy="18446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29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131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P(M|A)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+a</a:t>
                      </a: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0.7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+a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+m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0.01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-a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  <a:sym typeface="Symbol"/>
                        </a:rPr>
                        <a:t>-m</a:t>
                      </a:r>
                      <a:endParaRPr lang="en-US" sz="1800" b="0" dirty="0">
                        <a:solidFill>
                          <a:srgbClr val="333399"/>
                        </a:solidFill>
                        <a:latin typeface="Calibri"/>
                        <a:cs typeface="Calibri"/>
                      </a:endParaRP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0.99</a:t>
                      </a:r>
                    </a:p>
                  </a:txBody>
                  <a:tcPr marT="45736" marB="457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3169018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B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5" name="Oval 4"/>
          <p:cNvSpPr>
            <a:spLocks noChangeArrowheads="1"/>
          </p:cNvSpPr>
          <p:nvPr/>
        </p:nvSpPr>
        <p:spPr bwMode="auto">
          <a:xfrm>
            <a:off x="5277150" y="1373005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E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4266497" y="2484872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A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5388742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M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29" name="Oval 4"/>
          <p:cNvSpPr>
            <a:spLocks noChangeArrowheads="1"/>
          </p:cNvSpPr>
          <p:nvPr/>
        </p:nvSpPr>
        <p:spPr bwMode="auto">
          <a:xfrm>
            <a:off x="3333449" y="3733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J</a:t>
            </a:r>
            <a:endParaRPr lang="en-US" sz="2800" baseline="-25000" dirty="0">
              <a:latin typeface="Calibri"/>
              <a:cs typeface="Calibri"/>
            </a:endParaRPr>
          </a:p>
        </p:txBody>
      </p:sp>
      <p:cxnSp>
        <p:nvCxnSpPr>
          <p:cNvPr id="31" name="AutoShape 6"/>
          <p:cNvCxnSpPr>
            <a:cxnSpLocks noChangeShapeType="1"/>
            <a:stCxn id="26" idx="5"/>
            <a:endCxn id="27" idx="1"/>
          </p:cNvCxnSpPr>
          <p:nvPr/>
        </p:nvCxnSpPr>
        <p:spPr bwMode="auto">
          <a:xfrm>
            <a:off x="4916905" y="3135280"/>
            <a:ext cx="583429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AutoShape 6"/>
          <p:cNvCxnSpPr>
            <a:cxnSpLocks noChangeShapeType="1"/>
            <a:stCxn id="26" idx="3"/>
            <a:endCxn id="29" idx="7"/>
          </p:cNvCxnSpPr>
          <p:nvPr/>
        </p:nvCxnSpPr>
        <p:spPr bwMode="auto">
          <a:xfrm flipH="1">
            <a:off x="3983857" y="3135280"/>
            <a:ext cx="394232" cy="710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AutoShape 6"/>
          <p:cNvCxnSpPr>
            <a:cxnSpLocks noChangeShapeType="1"/>
            <a:stCxn id="25" idx="3"/>
            <a:endCxn id="26" idx="7"/>
          </p:cNvCxnSpPr>
          <p:nvPr/>
        </p:nvCxnSpPr>
        <p:spPr bwMode="auto">
          <a:xfrm flipH="1">
            <a:off x="4916905" y="2023413"/>
            <a:ext cx="471837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4" name="AutoShape 6"/>
          <p:cNvCxnSpPr>
            <a:cxnSpLocks noChangeShapeType="1"/>
            <a:stCxn id="24" idx="5"/>
            <a:endCxn id="26" idx="1"/>
          </p:cNvCxnSpPr>
          <p:nvPr/>
        </p:nvCxnSpPr>
        <p:spPr bwMode="auto">
          <a:xfrm>
            <a:off x="3819426" y="2023413"/>
            <a:ext cx="558663" cy="57305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57800"/>
            <a:ext cx="4267200" cy="430635"/>
          </a:xfrm>
          <a:prstGeom prst="rect">
            <a:avLst/>
          </a:prstGeom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791200"/>
            <a:ext cx="8197144" cy="39034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324600"/>
            <a:ext cx="4896995" cy="283884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76010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Bayes</a:t>
            </a:r>
            <a:r>
              <a:rPr lang="en-US" altLang="en-US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>
                <a:latin typeface="Calibri"/>
                <a:ea typeface="ＭＳ Ｐゴシック" pitchFamily="34" charset="-128"/>
                <a:cs typeface="Calibri"/>
              </a:rPr>
              <a:t> Nets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3048000" y="1447800"/>
            <a:ext cx="6324600" cy="472916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Representation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Conditional Independences</a:t>
            </a:r>
          </a:p>
          <a:p>
            <a:pPr lvl="8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4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Probabilistic Inference</a:t>
            </a:r>
          </a:p>
          <a:p>
            <a:pPr lvl="7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Enumeration (exact, exponential complexity)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Variable elimination (exact, worst-case exponential complexity, often better)</a:t>
            </a:r>
          </a:p>
          <a:p>
            <a:pPr lvl="6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Inference is NP-complete</a:t>
            </a:r>
          </a:p>
          <a:p>
            <a:pPr lvl="5"/>
            <a:endParaRPr lang="en-US" sz="9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Sampling (approximate)</a:t>
            </a:r>
          </a:p>
          <a:p>
            <a:pPr lvl="5"/>
            <a:endParaRPr lang="en-US" sz="1200" dirty="0">
              <a:latin typeface="Calibri"/>
              <a:ea typeface="ＭＳ Ｐゴシック" pitchFamily="34" charset="-128"/>
              <a:cs typeface="Calibri"/>
            </a:endParaRPr>
          </a:p>
          <a:p>
            <a:pPr lvl="3"/>
            <a:endParaRPr lang="en-US" sz="2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Learning Bayes</a:t>
            </a:r>
            <a:r>
              <a:rPr lang="en-US" altLang="en-US" sz="2400" dirty="0">
                <a:latin typeface="Calibri"/>
                <a:ea typeface="ＭＳ Ｐゴシック" pitchFamily="34" charset="-128"/>
                <a:cs typeface="Calibri"/>
              </a:rPr>
              <a:t>’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 Nets from Data</a:t>
            </a:r>
          </a:p>
        </p:txBody>
      </p:sp>
      <p:pic>
        <p:nvPicPr>
          <p:cNvPr id="1741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5240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0"/>
            <a:ext cx="375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400800" y="1447800"/>
            <a:ext cx="5410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Examples:</a:t>
            </a:r>
          </a:p>
          <a:p>
            <a:pPr lvl="8">
              <a:lnSpc>
                <a:spcPct val="90000"/>
              </a:lnSpc>
            </a:pPr>
            <a:endParaRPr lang="en-US" sz="10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Posterior probability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cs typeface="Calibri"/>
              </a:rPr>
              <a:t>Most likely explanation:</a:t>
            </a: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Inference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10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Inference: calculating some useful quantity from a joint probability distribution</a:t>
            </a:r>
          </a:p>
          <a:p>
            <a:pPr lvl="8">
              <a:lnSpc>
                <a:spcPct val="90000"/>
              </a:lnSpc>
            </a:pPr>
            <a:endParaRPr lang="en-US" sz="16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pic>
        <p:nvPicPr>
          <p:cNvPr id="19459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667000"/>
            <a:ext cx="3733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86200"/>
            <a:ext cx="441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67513"/>
            <a:ext cx="10285809" cy="2477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Inference by Enumeration</a:t>
            </a:r>
          </a:p>
        </p:txBody>
      </p:sp>
      <p:sp>
        <p:nvSpPr>
          <p:cNvPr id="1044483" name="Rectangle 3"/>
          <p:cNvSpPr>
            <a:spLocks noGrp="1" noChangeArrowheads="1"/>
          </p:cNvSpPr>
          <p:nvPr>
            <p:ph idx="1"/>
          </p:nvPr>
        </p:nvSpPr>
        <p:spPr>
          <a:xfrm>
            <a:off x="199221" y="1295813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/>
                <a:cs typeface="Calibri"/>
              </a:rPr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8436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081" y="1699187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73" y="1610535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73" y="1929623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48" y="2234423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704" y="1873689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24" y="6153402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953" y="6071444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0" name="AutoShape 20"/>
          <p:cNvSpPr>
            <a:spLocks/>
          </p:cNvSpPr>
          <p:nvPr/>
        </p:nvSpPr>
        <p:spPr bwMode="auto">
          <a:xfrm rot="-5400000">
            <a:off x="6489768" y="5379365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44501" name="Picture 2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5" y="6629400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22"/>
          <p:cNvSpPr>
            <a:spLocks/>
          </p:cNvSpPr>
          <p:nvPr/>
        </p:nvSpPr>
        <p:spPr bwMode="auto">
          <a:xfrm>
            <a:off x="5379898" y="1559239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446" name="Text Box 23"/>
          <p:cNvSpPr txBox="1">
            <a:spLocks noChangeArrowheads="1"/>
          </p:cNvSpPr>
          <p:nvPr/>
        </p:nvSpPr>
        <p:spPr bwMode="auto">
          <a:xfrm>
            <a:off x="5751431" y="1968119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All variables</a:t>
            </a:r>
          </a:p>
        </p:txBody>
      </p:sp>
      <p:sp>
        <p:nvSpPr>
          <p:cNvPr id="18447" name="TextBox 20"/>
          <p:cNvSpPr txBox="1">
            <a:spLocks noChangeArrowheads="1"/>
          </p:cNvSpPr>
          <p:nvPr/>
        </p:nvSpPr>
        <p:spPr bwMode="auto">
          <a:xfrm>
            <a:off x="10488610" y="1129148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/>
                <a:cs typeface="Calibri"/>
              </a:rPr>
              <a:t>* Works fine with multiple query variables, too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7779228" y="1296460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59401" y="3085809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1: Select the entries consistent with the evidence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095697" y="3081163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2: Sum out H to get joint of Query and evidence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8618168" y="3072764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79" y="3954241"/>
            <a:ext cx="3561300" cy="2048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017" y="3737772"/>
            <a:ext cx="3114039" cy="2076026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292" y="5675132"/>
            <a:ext cx="2463800" cy="584200"/>
          </a:xfrm>
          <a:prstGeom prst="rect">
            <a:avLst/>
          </a:prstGeom>
        </p:spPr>
      </p:pic>
      <p:pic>
        <p:nvPicPr>
          <p:cNvPr id="6" name="Picture 5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8358" y="6324600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:a14="http://schemas.microsoft.com/office/drawing/2010/main" xmlns="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096" y="3665394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0" grpId="0" animBg="1"/>
      <p:bldP spid="18447" grpId="0"/>
      <p:bldP spid="17" grpId="0"/>
      <p:bldP spid="18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\mbox{argmax}_q \,\, P(Q = q| E_1 = e_1 \ldots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2947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E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0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567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6"/>
  <p:tag name="PICTUREFILESIZE" val="560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,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24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A|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2"/>
  <p:tag name="PICTUREFILESIZE" val="42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9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B | 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7"/>
  <p:tag name="PICTUREFILESIZE" val="416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&#10;P(B |j,m) \propto P(B, j, m)&#10;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1111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P(B |j,m) &amp; \propto &amp; P(B, j, m) \\&#10;&amp; = &amp; \sum_{e, a} P(B, j, m, e, a) \\&#10;&amp; = &amp; \sum_{e,a} P(B) P(e) P( a | B, e) P( j | a) P(m | a) \\&#10;&amp; = &amp; \sum_{e} P(B) P(e) \sum_a P( a | B, e) P(j | a) P(m | a)\\&#10;&amp; = &amp; \sum_{e} P(B) P(e) f_1(B, e, j, m) \\&#10;&amp; = &amp; P(B) \sum_e P(e) f_1(B, e, j, m) \\&#10;&amp; = &amp; P(B) f_2(B, j, m) 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4"/>
  <p:tag name="PICTUREFILESIZE" val="13089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Query:  $P(X_3 | Y_1 = y_1, Y_2 = y_2, Y_3 = y_3)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006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\usepackage{amsmath}&#10;&#10;\begin{document} &#10;&#10;&#10;Start by inserting evidence, which gives the following initial factors:&#10;\begin{align*}&#10;p(Z)   p(X_1|Z) p(X_2|Z)p(X_3|Z) p(y_1|X_1)p(y_2|X_2) p(y_3 | X_3)&#10;\end{align*}&#10;Eliminate $X_1$, this introduces the factor &#10;$f_1(Z,y_1) = \sum_{x_1} p(x_1|Z) p(y_1|x_1)$, and we are left with:&#10;\begin{align*}&#10;p(Z)  f_1(Z,y_1)  p(X_2|Z)p(X_3|Z)p(y_2|X_2)p(y_3|X_3)&#10;\end{align*}&#10;Eliminate $X_2$, this introduces the factor &#10;$f_2(Z,y_2) = \sum_{x_2} p(x_2|Z) p(y_2|x_2)$, and we are left with:&#10;\begin{align*}&#10;p(Z)  f_1(Z,y_1) f_2(Z,y_2)  p(X_3|Z) p(y_3|X_3)   &#10;\end{align*}&#10;Eliminate $Z$, this introduces the factor &#10;$f_3(y_1, y_2, X_3) = \sum_{z} p(z) f_1(z,y_1) &#10;f_2(z,y_2)  p(X_3|z)$, and we are left:&#10;\begin{align*}&#10;p(y_3 | X_3), f_3(y_1,y_2, X_3) &#10;\end{align*}&#10;No hidden variables left.  Join the remaining factors to get:&#10;\begin{align*}&#10;f_4(y_1, y_2, y_3, X_3) = P(y_3 | X_3) f_3(y_1, y_2, X_3).&#10;\end{align*}&#10;Normalizing over $X_3$ gives $P(X_3 | y_1, y_2, y_3)$.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380"/>
  <p:tag name="PICTUREFILESIZE" val="23415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4"/>
  <p:tag name="PICTUREFILESIZE" val="184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n-1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1"/>
  <p:tag name="PICTUREFILESIZE" val="159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2"/>
  <p:tag name="PICTUREFILESIZE" val="139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n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4"/>
  <p:tag name="PICTUREFILESIZE" val="159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&#10;(x_1 \vee x_2 \vee \neg x_3)&#10;\wedge &#10;(\neg x_1 \vee x_3 \vee \neg x_4)&#10;\wedge&#10;(x_2 \vee \neg x_2 \vee x_4)&#10;\wedge&#10;(\neg x_3 \vee \neg x_4 \vee \neg x_5)&#10;\wedge&#10;(x_2 \vee x_5 \vee x_7)&#10;\wedge&#10;(x_4 \vee x_5 \vee x_6)&#10;\wedge&#10;(\neg x_5 \vee x_6 \vee \neg x_7)&#10;\wedge&#10;(\neg x_5 \vee \neg x_6 \vee x_7)&#10;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531"/>
  <p:tag name="PICTUREFILESIZE" val="2672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P(X_i = 0) = P(X_i = 1) = 0.5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1"/>
  <p:tag name="PICTUREFILESIZE" val="65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1 = X_1 \vee X_2 \vee \neg X_3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483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8 = \neg X_5 \vee X_6 \vee X_7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1"/>
  <p:tag name="PICTUREFILESIZE" val="53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2} = Y_1 \wedge Y_2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46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7,8} = Y_7 \wedge Y_8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1"/>
  <p:tag name="PICTUREFILESIZE" val="3893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5, 6, 7, 8} = Y_{5,6} \wedge Y_{7,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538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Y_{1, 2, 3, 4} = Y_{1, 2} \wedge Y_{3, 4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486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Z = Y_{1, 2, 3, 4} \wedge Y_{5, 6, 7, 8}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0"/>
  <p:tag name="PICTUREFILESIZE" val="605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Z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"/>
  <p:tag name="PICTUREFILESIZE" val="95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,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29"/>
  <p:tag name="PICTUREFILESIZE" val="289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,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30"/>
  <p:tag name="PICTUREFILESIZE" val="25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7,8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6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5,6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945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3,4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85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{1,2}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7"/>
  <p:tag name="PICTUREFILESIZE" val="169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8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8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2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41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26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9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1"/>
  <p:tag name="PICTUREFILESIZE" val="137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Y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0"/>
  <p:tag name="PICTUREFILESIZE" val="109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7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6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6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4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5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05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4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45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3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635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2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59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X_1$&#10;\end{document}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13"/>
  <p:tag name="PICTUREFILESIZE" val="134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|a_1 \ldots a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674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old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5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9"/>
  <p:tag name="PICTUREFILESIZE" val="625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59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5"/>
  <p:tag name="PICTUREFILESIZE" val="573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1"/>
  <p:tag name="PICTUREFILESIZE" val="69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 |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72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, x_2, \ldots x_n) = \prod_{i=1}^n P(x_i | \mbox{\it parents}(X_i)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92"/>
  <p:tag name="PICTUREFILESIZE" val="2395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\el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37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L = +\ell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3"/>
  <p:tag name="PICTUREFILESIZE" val="224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 | 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r,t : \quad P(r, t) = P(r) \cdot 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2"/>
  <p:tag name="PICTUREFILESIZE" val="1247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 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sum $R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5"/>
  <p:tag name="PICTUREFILESIZE" val="263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08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273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,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4"/>
  <p:tag name="PICTUREFILESIZE" val="410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$$ P(+b, -e, +a, -j, +m) = $$&#10;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9"/>
  <p:tag name="PICTUREFILESIZE" val="558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37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7"/>
  <p:tag name="PICTUREFILESIZE" val="270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9"/>
  <p:tag name="PICTUREFILESIZE" val="302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1"/>
  <p:tag name="PICTUREFILESIZE" val="402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3"/>
  <p:tag name="PICTUREFILESIZE" val="30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P(+b) P(-e) P(+a | +b, -e) P( -j | +a) P( +m | +a )  =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231"/>
  <p:tag name="PICTUREFILESIZE" val="1050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403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362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+r,L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5"/>
  <p:tag name="PICTUREFILESIZE" val="40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L|+r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3"/>
  <p:tag name="PICTUREFILESIZE" val="398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\[&#10;\times \frac{1}{Z}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6"/>
  <p:tag name="PICTUREFILESIZE" val="236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 \propto P(B, j, 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9"/>
  <p:tag name="PICTUREFILESIZE" val="1111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&#10;$$ 0.001 \times 0.998 \times 0.94 \times 0.1 \times 0.7 $$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38"/>
  <p:tag name="PICTUREFILESIZE" val="691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, 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7"/>
  <p:tag name="PICTUREFILESIZE" val="547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j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393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m|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445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, A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3"/>
  <p:tag name="PICTUREFILESIZE" val="795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Q| E_1 = e_1, \ldots E_k = e_k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7"/>
  <p:tag name="PICTUREFILESIZE" val="1009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82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times&#10;\]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6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&#10;P(B |j,m)&#10;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570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j, m | B, E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9"/>
  <p:tag name="PICTUREFILESIZE" val="688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B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309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9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64361</TotalTime>
  <Words>2729</Words>
  <Application>Microsoft Office PowerPoint</Application>
  <PresentationFormat>宽屏</PresentationFormat>
  <Paragraphs>1144</Paragraphs>
  <Slides>42</Slides>
  <Notes>6</Notes>
  <HiddenSlides>2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MS PGothic</vt:lpstr>
      <vt:lpstr>Arial</vt:lpstr>
      <vt:lpstr>Calibri</vt:lpstr>
      <vt:lpstr>Symbol</vt:lpstr>
      <vt:lpstr>Times New Roman</vt:lpstr>
      <vt:lpstr>Wingdings</vt:lpstr>
      <vt:lpstr>dan-berkeley-nlp-v1</vt:lpstr>
      <vt:lpstr>CS 188: Artificial Intelligence </vt:lpstr>
      <vt:lpstr>Bayes’ Net Representation</vt:lpstr>
      <vt:lpstr>Example: Alarm Network</vt:lpstr>
      <vt:lpstr>Video of Demo BN Applet</vt:lpstr>
      <vt:lpstr>Example: Alarm Network</vt:lpstr>
      <vt:lpstr>Example: Alarm Network</vt:lpstr>
      <vt:lpstr>Bayes’ Nets</vt:lpstr>
      <vt:lpstr>Inference</vt:lpstr>
      <vt:lpstr>Inference by Enumeration</vt:lpstr>
      <vt:lpstr>Inference by Enumeration in Bayes’ Net</vt:lpstr>
      <vt:lpstr>Inference by Enumeration?</vt:lpstr>
      <vt:lpstr>Inference by Enumeration vs. Variable Elimination</vt:lpstr>
      <vt:lpstr>Factor Zoo</vt:lpstr>
      <vt:lpstr>Factor Zoo I</vt:lpstr>
      <vt:lpstr>Factor Zoo II</vt:lpstr>
      <vt:lpstr>Factor Zoo III</vt:lpstr>
      <vt:lpstr>Factor Zoo Summary</vt:lpstr>
      <vt:lpstr>Example: Traffic Domain</vt:lpstr>
      <vt:lpstr>Variable Elimination (VE)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Thus Far: Multiple Join, Multiple Eliminate (= Inference by Enumeration)</vt:lpstr>
      <vt:lpstr>Marginalizing Early (= Variable Elimination)</vt:lpstr>
      <vt:lpstr>Traffic Domain</vt:lpstr>
      <vt:lpstr>Marginalizing Early! (aka VE)</vt:lpstr>
      <vt:lpstr>Evidence</vt:lpstr>
      <vt:lpstr>Evidence II</vt:lpstr>
      <vt:lpstr>General Variable Elimination</vt:lpstr>
      <vt:lpstr>Example</vt:lpstr>
      <vt:lpstr>Example</vt:lpstr>
      <vt:lpstr>Example 2: P(B|a)</vt:lpstr>
      <vt:lpstr>Same Example in Equations</vt:lpstr>
      <vt:lpstr>Another Variable Elimination Example</vt:lpstr>
      <vt:lpstr>Variable Elimination Ordering</vt:lpstr>
      <vt:lpstr>VE: Computational and Space Complexity</vt:lpstr>
      <vt:lpstr>Worst Case Complexity?</vt:lpstr>
      <vt:lpstr>Polytrees</vt:lpstr>
      <vt:lpstr>Bayes’ Nets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Qince Li</cp:lastModifiedBy>
  <cp:revision>3697</cp:revision>
  <cp:lastPrinted>2014-04-01T00:57:28Z</cp:lastPrinted>
  <dcterms:created xsi:type="dcterms:W3CDTF">2004-08-27T04:16:05Z</dcterms:created>
  <dcterms:modified xsi:type="dcterms:W3CDTF">2018-10-18T07:09:11Z</dcterms:modified>
</cp:coreProperties>
</file>